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4" r:id="rId3"/>
    <p:sldId id="265" r:id="rId4"/>
    <p:sldId id="279" r:id="rId5"/>
    <p:sldId id="280" r:id="rId6"/>
    <p:sldId id="287" r:id="rId7"/>
    <p:sldId id="297" r:id="rId8"/>
    <p:sldId id="288" r:id="rId9"/>
    <p:sldId id="291" r:id="rId10"/>
    <p:sldId id="295" r:id="rId11"/>
    <p:sldId id="292" r:id="rId12"/>
    <p:sldId id="293" r:id="rId13"/>
    <p:sldId id="294" r:id="rId14"/>
    <p:sldId id="296" r:id="rId15"/>
    <p:sldId id="299" r:id="rId16"/>
    <p:sldId id="298" r:id="rId17"/>
    <p:sldId id="301" r:id="rId18"/>
    <p:sldId id="302" r:id="rId19"/>
    <p:sldId id="303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00FF00"/>
    <a:srgbClr val="FF6600"/>
    <a:srgbClr val="FF9966"/>
    <a:srgbClr val="33CC33"/>
    <a:srgbClr val="66FF33"/>
    <a:srgbClr val="0066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430" autoAdjust="0"/>
  </p:normalViewPr>
  <p:slideViewPr>
    <p:cSldViewPr snapToGrid="0">
      <p:cViewPr>
        <p:scale>
          <a:sx n="60" d="100"/>
          <a:sy n="60" d="100"/>
        </p:scale>
        <p:origin x="-2587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915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977AF-CB4F-4463-86F9-EDDC345620F0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BFAC-E966-4D89-808B-68C947A25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4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BFAC-E966-4D89-808B-68C947A25D9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65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BFAC-E966-4D89-808B-68C947A25D9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70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BFAC-E966-4D89-808B-68C947A25D9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26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360.png"/><Relationship Id="rId3" Type="http://schemas.openxmlformats.org/officeDocument/2006/relationships/image" Target="../media/image370.png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17" Type="http://schemas.openxmlformats.org/officeDocument/2006/relationships/image" Target="../media/image45.png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6.png"/><Relationship Id="rId3" Type="http://schemas.openxmlformats.org/officeDocument/2006/relationships/image" Target="../media/image47.png"/><Relationship Id="rId7" Type="http://schemas.openxmlformats.org/officeDocument/2006/relationships/image" Target="../media/image58.png"/><Relationship Id="rId12" Type="http://schemas.openxmlformats.org/officeDocument/2006/relationships/image" Target="../media/image65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5" Type="http://schemas.openxmlformats.org/officeDocument/2006/relationships/image" Target="../media/image72.pn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49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30.png"/><Relationship Id="rId18" Type="http://schemas.openxmlformats.org/officeDocument/2006/relationships/image" Target="../media/image86.png"/><Relationship Id="rId3" Type="http://schemas.openxmlformats.org/officeDocument/2006/relationships/image" Target="../media/image47.png"/><Relationship Id="rId7" Type="http://schemas.openxmlformats.org/officeDocument/2006/relationships/image" Target="../media/image58.png"/><Relationship Id="rId12" Type="http://schemas.openxmlformats.org/officeDocument/2006/relationships/image" Target="../media/image82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5" Type="http://schemas.openxmlformats.org/officeDocument/2006/relationships/image" Target="../media/image72.png"/><Relationship Id="rId4" Type="http://schemas.openxmlformats.org/officeDocument/2006/relationships/image" Target="../media/image56.png"/><Relationship Id="rId9" Type="http://schemas.openxmlformats.org/officeDocument/2006/relationships/image" Target="../media/image810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94.png"/><Relationship Id="rId3" Type="http://schemas.openxmlformats.org/officeDocument/2006/relationships/image" Target="../media/image75.png"/><Relationship Id="rId7" Type="http://schemas.openxmlformats.org/officeDocument/2006/relationships/image" Target="../media/image89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0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.png"/><Relationship Id="rId5" Type="http://schemas.openxmlformats.org/officeDocument/2006/relationships/image" Target="../media/image120.png"/><Relationship Id="rId10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7494" y="0"/>
            <a:ext cx="832638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0" b="1" smtClean="0"/>
              <a:t>ADAPTACIONES de </a:t>
            </a:r>
          </a:p>
          <a:p>
            <a:pPr algn="ctr"/>
            <a:r>
              <a:rPr lang="es-ES" sz="8000" b="1" smtClean="0"/>
              <a:t>IMPEDANCIA con </a:t>
            </a:r>
          </a:p>
          <a:p>
            <a:pPr algn="ctr"/>
            <a:r>
              <a:rPr lang="es-ES" sz="8000" b="1"/>
              <a:t>l</a:t>
            </a:r>
            <a:r>
              <a:rPr lang="es-ES" sz="8000" b="1" smtClean="0"/>
              <a:t>a Carta de SMITH</a:t>
            </a:r>
            <a:endParaRPr lang="es-ES" sz="8000" b="1"/>
          </a:p>
        </p:txBody>
      </p:sp>
      <p:sp>
        <p:nvSpPr>
          <p:cNvPr id="7" name="CuadroTexto 6"/>
          <p:cNvSpPr txBox="1"/>
          <p:nvPr/>
        </p:nvSpPr>
        <p:spPr>
          <a:xfrm>
            <a:off x="3185149" y="3742318"/>
            <a:ext cx="2751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smtClean="0">
                <a:latin typeface="Arial" panose="020B0604020202020204" pitchFamily="34" charset="0"/>
                <a:cs typeface="Arial" panose="020B0604020202020204" pitchFamily="34" charset="0"/>
              </a:rPr>
              <a:t>EA5HS</a:t>
            </a:r>
            <a:endParaRPr lang="es-E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53807" y="4779579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smtClean="0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endParaRPr lang="es-E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43" y="4458510"/>
            <a:ext cx="2434157" cy="2259398"/>
          </a:xfrm>
          <a:prstGeom prst="rect">
            <a:avLst/>
          </a:prstGeom>
        </p:spPr>
      </p:pic>
      <p:pic>
        <p:nvPicPr>
          <p:cNvPr id="9" name="Picture 2" descr="UREV, EA5U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0" y="4820097"/>
            <a:ext cx="3688698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965"/>
            <a:ext cx="4441370" cy="43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71800" y="53625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PASAR  DE IMPEDANCIA  A   ADMITANCIA</a:t>
            </a: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317170" y="6074229"/>
            <a:ext cx="162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Carta de Smith </a:t>
            </a:r>
          </a:p>
          <a:p>
            <a:pPr algn="ctr"/>
            <a:r>
              <a:rPr lang="es-ES" smtClean="0"/>
              <a:t>de </a:t>
            </a:r>
            <a:r>
              <a:rPr lang="es-ES" b="1" smtClean="0">
                <a:solidFill>
                  <a:srgbClr val="FF0000"/>
                </a:solidFill>
              </a:rPr>
              <a:t>Impedancia</a:t>
            </a:r>
            <a:endParaRPr lang="es-ES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535084" y="950453"/>
                <a:ext cx="1614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𝑧</m:t>
                    </m:r>
                    <m:r>
                      <a:rPr lang="es-ES" b="0" i="1" smtClean="0">
                        <a:latin typeface="Cambria Math"/>
                      </a:rPr>
                      <m:t>=0.5+</m:t>
                    </m:r>
                    <m:r>
                      <a:rPr lang="es-ES" b="0" i="1" smtClean="0">
                        <a:latin typeface="Cambria Math"/>
                      </a:rPr>
                      <m:t>𝑗</m:t>
                    </m:r>
                    <m:r>
                      <a:rPr lang="es-ES" b="0" i="1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mtClean="0"/>
                  <a:t>7</a:t>
                </a:r>
                <a:endParaRPr lang="es-ES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84" y="950453"/>
                <a:ext cx="1614481" cy="369332"/>
              </a:xfrm>
              <a:prstGeom prst="rect">
                <a:avLst/>
              </a:prstGeom>
              <a:blipFill>
                <a:blip r:embed="rId3"/>
                <a:stretch>
                  <a:fillRect t="-9836" r="-188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Elipse"/>
          <p:cNvSpPr>
            <a:spLocks noChangeAspect="1"/>
          </p:cNvSpPr>
          <p:nvPr/>
        </p:nvSpPr>
        <p:spPr>
          <a:xfrm>
            <a:off x="1982059" y="2852914"/>
            <a:ext cx="108000" cy="108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>
            <a:spLocks noChangeAspect="1"/>
          </p:cNvSpPr>
          <p:nvPr/>
        </p:nvSpPr>
        <p:spPr>
          <a:xfrm>
            <a:off x="1318877" y="2881515"/>
            <a:ext cx="1872000" cy="18720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>
            <a:off x="1915160" y="2214880"/>
            <a:ext cx="548640" cy="3073400"/>
          </a:xfrm>
          <a:prstGeom prst="line">
            <a:avLst/>
          </a:prstGeom>
          <a:ln w="1905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Elipse"/>
          <p:cNvSpPr>
            <a:spLocks noChangeAspect="1"/>
          </p:cNvSpPr>
          <p:nvPr/>
        </p:nvSpPr>
        <p:spPr>
          <a:xfrm>
            <a:off x="2297837" y="4692064"/>
            <a:ext cx="108000" cy="108000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965200" y="1282700"/>
            <a:ext cx="966667" cy="155956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3629315" y="1171365"/>
                <a:ext cx="1902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mtClean="0"/>
                  <a:t>y</a:t>
                </a:r>
                <a:r>
                  <a:rPr lang="es-ES" b="0" smtClean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0.67</m:t>
                    </m:r>
                    <m:r>
                      <a:rPr lang="es-ES" b="0" i="1" smtClean="0">
                        <a:latin typeface="Cambria Math"/>
                      </a:rPr>
                      <m:t>−</m:t>
                    </m:r>
                    <m:r>
                      <a:rPr lang="es-E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s-ES" smtClean="0"/>
                  <a:t> 0.94</a:t>
                </a:r>
                <a:endParaRPr lang="es-ES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15" y="1171365"/>
                <a:ext cx="1902959" cy="369332"/>
              </a:xfrm>
              <a:prstGeom prst="rect">
                <a:avLst/>
              </a:prstGeom>
              <a:blipFill>
                <a:blip r:embed="rId4"/>
                <a:stretch>
                  <a:fillRect l="-2556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26 Conector recto de flecha"/>
          <p:cNvCxnSpPr/>
          <p:nvPr/>
        </p:nvCxnSpPr>
        <p:spPr>
          <a:xfrm flipH="1">
            <a:off x="2456544" y="1638300"/>
            <a:ext cx="1480456" cy="2969986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3 Grupo"/>
          <p:cNvGrpSpPr/>
          <p:nvPr/>
        </p:nvGrpSpPr>
        <p:grpSpPr>
          <a:xfrm>
            <a:off x="4677141" y="960001"/>
            <a:ext cx="4478084" cy="5760559"/>
            <a:chOff x="4702630" y="1003543"/>
            <a:chExt cx="4478084" cy="576055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630" y="1593422"/>
              <a:ext cx="4441370" cy="4312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6063343" y="6117771"/>
              <a:ext cx="16213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Carta de Smith </a:t>
              </a:r>
            </a:p>
            <a:p>
              <a:r>
                <a:rPr lang="es-ES" smtClean="0"/>
                <a:t>de </a:t>
              </a:r>
              <a:r>
                <a:rPr lang="es-ES" b="1" smtClean="0">
                  <a:solidFill>
                    <a:srgbClr val="66FF33"/>
                  </a:solidFill>
                </a:rPr>
                <a:t>Admitancia</a:t>
              </a:r>
              <a:endParaRPr lang="es-ES" b="1">
                <a:solidFill>
                  <a:srgbClr val="66FF33"/>
                </a:solidFill>
              </a:endParaRPr>
            </a:p>
          </p:txBody>
        </p:sp>
        <p:sp>
          <p:nvSpPr>
            <p:cNvPr id="21" name="20 Elipse"/>
            <p:cNvSpPr>
              <a:spLocks noChangeAspect="1"/>
            </p:cNvSpPr>
            <p:nvPr/>
          </p:nvSpPr>
          <p:spPr>
            <a:xfrm>
              <a:off x="7018158" y="4651828"/>
              <a:ext cx="108000" cy="108000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5" name="24 Conector recto de flecha"/>
            <p:cNvCxnSpPr/>
            <p:nvPr/>
          </p:nvCxnSpPr>
          <p:spPr>
            <a:xfrm flipH="1">
              <a:off x="7088277" y="1435100"/>
              <a:ext cx="531723" cy="3166155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28 CuadroTexto"/>
                <p:cNvSpPr txBox="1"/>
                <p:nvPr/>
              </p:nvSpPr>
              <p:spPr>
                <a:xfrm>
                  <a:off x="7321744" y="1003543"/>
                  <a:ext cx="1858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mtClean="0"/>
                    <a:t>y</a:t>
                  </a:r>
                  <a:r>
                    <a:rPr lang="es-ES" b="0" smtClean="0"/>
                    <a:t> </a:t>
                  </a:r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0.67</m:t>
                      </m:r>
                      <m:r>
                        <a:rPr lang="es-ES" b="0" i="1" smtClean="0">
                          <a:latin typeface="Cambria Math"/>
                        </a:rPr>
                        <m:t>−</m:t>
                      </m:r>
                      <m:r>
                        <a:rPr lang="es-ES" b="0" i="1" smtClean="0">
                          <a:latin typeface="Cambria Math"/>
                        </a:rPr>
                        <m:t>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0.94</m:t>
                      </m:r>
                    </m:oMath>
                  </a14:m>
                  <a:endParaRPr lang="es-ES"/>
                </a:p>
              </p:txBody>
            </p:sp>
          </mc:Choice>
          <mc:Fallback xmlns="">
            <p:sp>
              <p:nvSpPr>
                <p:cNvPr id="29" name="2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1744" y="1003543"/>
                  <a:ext cx="185897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951" t="-8197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25 CuadroTexto"/>
          <p:cNvSpPr txBox="1"/>
          <p:nvPr/>
        </p:nvSpPr>
        <p:spPr>
          <a:xfrm>
            <a:off x="2006715" y="413665"/>
            <a:ext cx="550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…. buscando el simétrico respecto al centro de la carta …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0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2394858" y="936171"/>
            <a:ext cx="359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2764971" y="816428"/>
            <a:ext cx="653143" cy="27214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3418116" y="947057"/>
            <a:ext cx="359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383973" y="1676399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090058" y="1317171"/>
            <a:ext cx="32657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722916" y="1371599"/>
            <a:ext cx="32657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775858" y="446313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serie</a:t>
            </a:r>
            <a:endParaRPr lang="es-ES" sz="1600"/>
          </a:p>
        </p:txBody>
      </p:sp>
      <p:sp>
        <p:nvSpPr>
          <p:cNvPr id="16" name="15 CuadroTexto"/>
          <p:cNvSpPr txBox="1"/>
          <p:nvPr/>
        </p:nvSpPr>
        <p:spPr>
          <a:xfrm>
            <a:off x="5202070" y="953725"/>
            <a:ext cx="31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  IMPEDANCIA  o  ADMITANCIA </a:t>
            </a:r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630999" y="143635"/>
            <a:ext cx="220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¿ Cómo conviene ? </a:t>
            </a:r>
            <a:endParaRPr lang="es-ES" sz="2000"/>
          </a:p>
        </p:txBody>
      </p:sp>
      <p:grpSp>
        <p:nvGrpSpPr>
          <p:cNvPr id="2" name="1 Grupo"/>
          <p:cNvGrpSpPr/>
          <p:nvPr/>
        </p:nvGrpSpPr>
        <p:grpSpPr>
          <a:xfrm>
            <a:off x="674915" y="2623456"/>
            <a:ext cx="6404197" cy="876519"/>
            <a:chOff x="674915" y="2623456"/>
            <a:chExt cx="6404197" cy="876519"/>
          </a:xfrm>
        </p:grpSpPr>
        <p:grpSp>
          <p:nvGrpSpPr>
            <p:cNvPr id="48" name="47 Grupo"/>
            <p:cNvGrpSpPr/>
            <p:nvPr/>
          </p:nvGrpSpPr>
          <p:grpSpPr>
            <a:xfrm>
              <a:off x="674915" y="3156696"/>
              <a:ext cx="2416629" cy="196103"/>
              <a:chOff x="674915" y="3156696"/>
              <a:chExt cx="2416629" cy="196103"/>
            </a:xfrm>
          </p:grpSpPr>
          <p:cxnSp>
            <p:nvCxnSpPr>
              <p:cNvPr id="21" name="20 Conector recto"/>
              <p:cNvCxnSpPr/>
              <p:nvPr/>
            </p:nvCxnSpPr>
            <p:spPr>
              <a:xfrm>
                <a:off x="674915" y="3254827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21 Rectángulo"/>
              <p:cNvSpPr/>
              <p:nvPr/>
            </p:nvSpPr>
            <p:spPr>
              <a:xfrm>
                <a:off x="1068111" y="3156696"/>
                <a:ext cx="630070" cy="19610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3" name="22 Conector recto"/>
              <p:cNvCxnSpPr/>
              <p:nvPr/>
            </p:nvCxnSpPr>
            <p:spPr>
              <a:xfrm>
                <a:off x="1709058" y="3254827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23 Rectángulo"/>
              <p:cNvSpPr/>
              <p:nvPr/>
            </p:nvSpPr>
            <p:spPr>
              <a:xfrm>
                <a:off x="2080483" y="3156696"/>
                <a:ext cx="630070" cy="19610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" name="24 Conector recto"/>
              <p:cNvCxnSpPr/>
              <p:nvPr/>
            </p:nvCxnSpPr>
            <p:spPr>
              <a:xfrm>
                <a:off x="2710544" y="3254827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25 Flecha izquierda y derecha"/>
            <p:cNvSpPr/>
            <p:nvPr/>
          </p:nvSpPr>
          <p:spPr>
            <a:xfrm>
              <a:off x="3624943" y="3015343"/>
              <a:ext cx="1216152" cy="484632"/>
            </a:xfrm>
            <a:prstGeom prst="leftRightArrow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45 Grupo"/>
            <p:cNvGrpSpPr/>
            <p:nvPr/>
          </p:nvGrpSpPr>
          <p:grpSpPr>
            <a:xfrm>
              <a:off x="5663969" y="3158970"/>
              <a:ext cx="1415143" cy="196103"/>
              <a:chOff x="5663969" y="3158970"/>
              <a:chExt cx="1415143" cy="196103"/>
            </a:xfrm>
          </p:grpSpPr>
          <p:cxnSp>
            <p:nvCxnSpPr>
              <p:cNvPr id="27" name="26 Conector recto"/>
              <p:cNvCxnSpPr/>
              <p:nvPr/>
            </p:nvCxnSpPr>
            <p:spPr>
              <a:xfrm>
                <a:off x="5663969" y="3257101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27 Rectángulo"/>
              <p:cNvSpPr/>
              <p:nvPr/>
            </p:nvSpPr>
            <p:spPr>
              <a:xfrm>
                <a:off x="6057165" y="3158970"/>
                <a:ext cx="630070" cy="19610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9" name="28 Conector recto"/>
              <p:cNvCxnSpPr/>
              <p:nvPr/>
            </p:nvCxnSpPr>
            <p:spPr>
              <a:xfrm>
                <a:off x="6698112" y="3257101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38 CuadroTexto"/>
                <p:cNvSpPr txBox="1"/>
                <p:nvPr/>
              </p:nvSpPr>
              <p:spPr>
                <a:xfrm>
                  <a:off x="1088570" y="2623456"/>
                  <a:ext cx="5008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39" name="3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570" y="2623456"/>
                  <a:ext cx="50084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39 CuadroTexto"/>
                <p:cNvSpPr txBox="1"/>
                <p:nvPr/>
              </p:nvSpPr>
              <p:spPr>
                <a:xfrm>
                  <a:off x="2155370" y="2623456"/>
                  <a:ext cx="506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40" name="3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370" y="2623456"/>
                  <a:ext cx="50680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CuadroTexto"/>
              <p:cNvSpPr txBox="1"/>
              <p:nvPr/>
            </p:nvSpPr>
            <p:spPr>
              <a:xfrm>
                <a:off x="5877145" y="2528900"/>
                <a:ext cx="893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00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ES" sz="2000"/>
              </a:p>
            </p:txBody>
          </p:sp>
        </mc:Choice>
        <mc:Fallback xmlns="">
          <p:sp>
            <p:nvSpPr>
              <p:cNvPr id="41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145" y="2528900"/>
                <a:ext cx="893514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2 Grupo"/>
          <p:cNvGrpSpPr/>
          <p:nvPr/>
        </p:nvGrpSpPr>
        <p:grpSpPr>
          <a:xfrm>
            <a:off x="685800" y="4463142"/>
            <a:ext cx="6400800" cy="909177"/>
            <a:chOff x="685800" y="4463142"/>
            <a:chExt cx="6400800" cy="909177"/>
          </a:xfrm>
        </p:grpSpPr>
        <p:grpSp>
          <p:nvGrpSpPr>
            <p:cNvPr id="49" name="48 Grupo"/>
            <p:cNvGrpSpPr/>
            <p:nvPr/>
          </p:nvGrpSpPr>
          <p:grpSpPr>
            <a:xfrm>
              <a:off x="685800" y="5029040"/>
              <a:ext cx="2416629" cy="196103"/>
              <a:chOff x="685800" y="5029040"/>
              <a:chExt cx="2416629" cy="196103"/>
            </a:xfrm>
          </p:grpSpPr>
          <p:cxnSp>
            <p:nvCxnSpPr>
              <p:cNvPr id="30" name="29 Conector recto"/>
              <p:cNvCxnSpPr/>
              <p:nvPr/>
            </p:nvCxnSpPr>
            <p:spPr>
              <a:xfrm>
                <a:off x="685800" y="5127171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30 Rectángulo"/>
              <p:cNvSpPr/>
              <p:nvPr/>
            </p:nvSpPr>
            <p:spPr>
              <a:xfrm>
                <a:off x="1078996" y="5029040"/>
                <a:ext cx="630070" cy="19610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" name="31 Conector recto"/>
              <p:cNvCxnSpPr/>
              <p:nvPr/>
            </p:nvCxnSpPr>
            <p:spPr>
              <a:xfrm>
                <a:off x="1719943" y="5127171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32 Rectángulo"/>
              <p:cNvSpPr/>
              <p:nvPr/>
            </p:nvSpPr>
            <p:spPr>
              <a:xfrm>
                <a:off x="2091368" y="5029040"/>
                <a:ext cx="630070" cy="19610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4" name="33 Conector recto"/>
              <p:cNvCxnSpPr/>
              <p:nvPr/>
            </p:nvCxnSpPr>
            <p:spPr>
              <a:xfrm>
                <a:off x="2721429" y="5127171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34 Flecha izquierda y derecha"/>
            <p:cNvSpPr/>
            <p:nvPr/>
          </p:nvSpPr>
          <p:spPr>
            <a:xfrm>
              <a:off x="3635828" y="4887687"/>
              <a:ext cx="1216152" cy="484632"/>
            </a:xfrm>
            <a:prstGeom prst="leftRightArrow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7" name="46 Grupo"/>
            <p:cNvGrpSpPr/>
            <p:nvPr/>
          </p:nvGrpSpPr>
          <p:grpSpPr>
            <a:xfrm>
              <a:off x="5671457" y="5029040"/>
              <a:ext cx="1415143" cy="196103"/>
              <a:chOff x="5671457" y="5029040"/>
              <a:chExt cx="1415143" cy="196103"/>
            </a:xfrm>
          </p:grpSpPr>
          <p:cxnSp>
            <p:nvCxnSpPr>
              <p:cNvPr id="36" name="35 Conector recto"/>
              <p:cNvCxnSpPr/>
              <p:nvPr/>
            </p:nvCxnSpPr>
            <p:spPr>
              <a:xfrm>
                <a:off x="5671457" y="5127171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36 Rectángulo"/>
              <p:cNvSpPr/>
              <p:nvPr/>
            </p:nvSpPr>
            <p:spPr>
              <a:xfrm>
                <a:off x="6064653" y="5029040"/>
                <a:ext cx="630070" cy="19610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8" name="37 Conector recto"/>
              <p:cNvCxnSpPr/>
              <p:nvPr/>
            </p:nvCxnSpPr>
            <p:spPr>
              <a:xfrm>
                <a:off x="6705600" y="5127171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41 CuadroTexto"/>
                <p:cNvSpPr txBox="1"/>
                <p:nvPr/>
              </p:nvSpPr>
              <p:spPr>
                <a:xfrm>
                  <a:off x="1153885" y="4463142"/>
                  <a:ext cx="4678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885" y="4463142"/>
                  <a:ext cx="46788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42 CuadroTexto"/>
                <p:cNvSpPr txBox="1"/>
                <p:nvPr/>
              </p:nvSpPr>
              <p:spPr>
                <a:xfrm>
                  <a:off x="2177142" y="4495800"/>
                  <a:ext cx="4738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43" name="4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142" y="4495800"/>
                  <a:ext cx="47384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44 CuadroTexto"/>
              <p:cNvSpPr txBox="1"/>
              <p:nvPr/>
            </p:nvSpPr>
            <p:spPr>
              <a:xfrm>
                <a:off x="5832140" y="4104075"/>
                <a:ext cx="1005725" cy="71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45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40" y="4104075"/>
                <a:ext cx="1005725" cy="7188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50 Conector recto"/>
          <p:cNvCxnSpPr/>
          <p:nvPr/>
        </p:nvCxnSpPr>
        <p:spPr>
          <a:xfrm flipV="1">
            <a:off x="7151915" y="691648"/>
            <a:ext cx="794657" cy="8817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H="1" flipV="1">
            <a:off x="7130143" y="713421"/>
            <a:ext cx="794657" cy="8817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 rot="5400000">
            <a:off x="1774372" y="870859"/>
            <a:ext cx="1382486" cy="272143"/>
            <a:chOff x="2394858" y="816428"/>
            <a:chExt cx="1382486" cy="272143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2394858" y="936171"/>
              <a:ext cx="3592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5 Rectángulo"/>
            <p:cNvSpPr/>
            <p:nvPr/>
          </p:nvSpPr>
          <p:spPr>
            <a:xfrm>
              <a:off x="2764971" y="816428"/>
              <a:ext cx="653143" cy="27214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3418116" y="947057"/>
              <a:ext cx="3592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8 Conector recto"/>
          <p:cNvCxnSpPr/>
          <p:nvPr/>
        </p:nvCxnSpPr>
        <p:spPr>
          <a:xfrm>
            <a:off x="1817915" y="16981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665515" y="1208314"/>
            <a:ext cx="32657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906487" y="1197427"/>
            <a:ext cx="32657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365759" y="662735"/>
            <a:ext cx="86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paralelo</a:t>
            </a:r>
            <a:endParaRPr lang="es-ES" sz="1600"/>
          </a:p>
        </p:txBody>
      </p:sp>
      <p:sp>
        <p:nvSpPr>
          <p:cNvPr id="16" name="15 CuadroTexto"/>
          <p:cNvSpPr txBox="1"/>
          <p:nvPr/>
        </p:nvSpPr>
        <p:spPr>
          <a:xfrm>
            <a:off x="5202070" y="953725"/>
            <a:ext cx="311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  IMPEDANCIA  o  ADMITANCIA </a:t>
            </a:r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630999" y="143635"/>
            <a:ext cx="220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¿ Cómo conviene ? </a:t>
            </a:r>
            <a:endParaRPr lang="es-E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CuadroTexto"/>
              <p:cNvSpPr txBox="1"/>
              <p:nvPr/>
            </p:nvSpPr>
            <p:spPr>
              <a:xfrm>
                <a:off x="6878632" y="4989071"/>
                <a:ext cx="827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E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00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E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ES" sz="2000"/>
              </a:p>
            </p:txBody>
          </p:sp>
        </mc:Choice>
        <mc:Fallback xmlns="">
          <p:sp>
            <p:nvSpPr>
              <p:cNvPr id="41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632" y="4989071"/>
                <a:ext cx="827599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44 CuadroTexto"/>
              <p:cNvSpPr txBox="1"/>
              <p:nvPr/>
            </p:nvSpPr>
            <p:spPr>
              <a:xfrm>
                <a:off x="6735653" y="2797788"/>
                <a:ext cx="1071640" cy="71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sz="20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45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653" y="2797788"/>
                <a:ext cx="1071640" cy="7188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50 Conector recto"/>
          <p:cNvCxnSpPr/>
          <p:nvPr/>
        </p:nvCxnSpPr>
        <p:spPr>
          <a:xfrm flipV="1">
            <a:off x="5595257" y="691648"/>
            <a:ext cx="794657" cy="8817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H="1" flipV="1">
            <a:off x="5551714" y="691649"/>
            <a:ext cx="794657" cy="8817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1752600" y="315684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7 Grupo"/>
          <p:cNvGrpSpPr/>
          <p:nvPr/>
        </p:nvGrpSpPr>
        <p:grpSpPr>
          <a:xfrm>
            <a:off x="859971" y="2461794"/>
            <a:ext cx="6662058" cy="1524569"/>
            <a:chOff x="859971" y="2461794"/>
            <a:chExt cx="6662058" cy="1524569"/>
          </a:xfrm>
        </p:grpSpPr>
        <p:grpSp>
          <p:nvGrpSpPr>
            <p:cNvPr id="4" name="3 Grupo"/>
            <p:cNvGrpSpPr/>
            <p:nvPr/>
          </p:nvGrpSpPr>
          <p:grpSpPr>
            <a:xfrm>
              <a:off x="859971" y="2461794"/>
              <a:ext cx="6252634" cy="1524569"/>
              <a:chOff x="859971" y="2461794"/>
              <a:chExt cx="6252634" cy="1524569"/>
            </a:xfrm>
          </p:grpSpPr>
          <p:grpSp>
            <p:nvGrpSpPr>
              <p:cNvPr id="3" name="2 Grupo"/>
              <p:cNvGrpSpPr/>
              <p:nvPr/>
            </p:nvGrpSpPr>
            <p:grpSpPr>
              <a:xfrm rot="5400000">
                <a:off x="805543" y="3080496"/>
                <a:ext cx="1415143" cy="196103"/>
                <a:chOff x="674915" y="3156696"/>
                <a:chExt cx="1415143" cy="196103"/>
              </a:xfrm>
            </p:grpSpPr>
            <p:cxnSp>
              <p:nvCxnSpPr>
                <p:cNvPr id="21" name="20 Conector recto"/>
                <p:cNvCxnSpPr/>
                <p:nvPr/>
              </p:nvCxnSpPr>
              <p:spPr>
                <a:xfrm>
                  <a:off x="674915" y="3254827"/>
                  <a:ext cx="381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21 Rectángulo"/>
                <p:cNvSpPr/>
                <p:nvPr/>
              </p:nvSpPr>
              <p:spPr>
                <a:xfrm>
                  <a:off x="1068111" y="3156696"/>
                  <a:ext cx="630070" cy="196103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23" name="22 Conector recto"/>
                <p:cNvCxnSpPr/>
                <p:nvPr/>
              </p:nvCxnSpPr>
              <p:spPr>
                <a:xfrm>
                  <a:off x="1709058" y="3254827"/>
                  <a:ext cx="381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25 Flecha izquierda y derecha"/>
              <p:cNvSpPr/>
              <p:nvPr/>
            </p:nvSpPr>
            <p:spPr>
              <a:xfrm>
                <a:off x="3624943" y="3015343"/>
                <a:ext cx="1216152" cy="484632"/>
              </a:xfrm>
              <a:prstGeom prst="leftRightArrow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6" name="45 Grupo"/>
              <p:cNvGrpSpPr/>
              <p:nvPr/>
            </p:nvGrpSpPr>
            <p:grpSpPr>
              <a:xfrm rot="5400000">
                <a:off x="5729283" y="3180740"/>
                <a:ext cx="1415143" cy="196103"/>
                <a:chOff x="5663969" y="3158970"/>
                <a:chExt cx="1415143" cy="196103"/>
              </a:xfrm>
            </p:grpSpPr>
            <p:cxnSp>
              <p:nvCxnSpPr>
                <p:cNvPr id="27" name="26 Conector recto"/>
                <p:cNvCxnSpPr/>
                <p:nvPr/>
              </p:nvCxnSpPr>
              <p:spPr>
                <a:xfrm>
                  <a:off x="5663969" y="3257101"/>
                  <a:ext cx="381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27 Rectángulo"/>
                <p:cNvSpPr/>
                <p:nvPr/>
              </p:nvSpPr>
              <p:spPr>
                <a:xfrm>
                  <a:off x="6057165" y="3158970"/>
                  <a:ext cx="630070" cy="196103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29" name="28 Conector recto"/>
                <p:cNvCxnSpPr/>
                <p:nvPr/>
              </p:nvCxnSpPr>
              <p:spPr>
                <a:xfrm>
                  <a:off x="6698112" y="3257101"/>
                  <a:ext cx="381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38 CuadroTexto"/>
                  <p:cNvSpPr txBox="1"/>
                  <p:nvPr/>
                </p:nvSpPr>
                <p:spPr>
                  <a:xfrm>
                    <a:off x="859971" y="2895600"/>
                    <a:ext cx="5008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s-ES" sz="2000"/>
                  </a:p>
                </p:txBody>
              </p:sp>
            </mc:Choice>
            <mc:Fallback xmlns="">
              <p:sp>
                <p:nvSpPr>
                  <p:cNvPr id="39" name="38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9971" y="2895600"/>
                    <a:ext cx="500843" cy="40011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39 CuadroTexto"/>
                  <p:cNvSpPr txBox="1"/>
                  <p:nvPr/>
                </p:nvSpPr>
                <p:spPr>
                  <a:xfrm>
                    <a:off x="2079170" y="2895600"/>
                    <a:ext cx="50680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s-ES" sz="2000"/>
                  </a:p>
                </p:txBody>
              </p:sp>
            </mc:Choice>
            <mc:Fallback xmlns="">
              <p:sp>
                <p:nvSpPr>
                  <p:cNvPr id="40" name="39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9170" y="2895600"/>
                    <a:ext cx="506805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0" name="49 Grupo"/>
              <p:cNvGrpSpPr/>
              <p:nvPr/>
            </p:nvGrpSpPr>
            <p:grpSpPr>
              <a:xfrm rot="5400000">
                <a:off x="1244796" y="3094227"/>
                <a:ext cx="1415143" cy="196103"/>
                <a:chOff x="674915" y="3156696"/>
                <a:chExt cx="1415143" cy="196103"/>
              </a:xfrm>
            </p:grpSpPr>
            <p:cxnSp>
              <p:nvCxnSpPr>
                <p:cNvPr id="53" name="52 Conector recto"/>
                <p:cNvCxnSpPr/>
                <p:nvPr/>
              </p:nvCxnSpPr>
              <p:spPr>
                <a:xfrm>
                  <a:off x="674915" y="3254827"/>
                  <a:ext cx="381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53 Rectángulo"/>
                <p:cNvSpPr/>
                <p:nvPr/>
              </p:nvSpPr>
              <p:spPr>
                <a:xfrm>
                  <a:off x="1068111" y="3156696"/>
                  <a:ext cx="630070" cy="196103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55" name="54 Conector recto"/>
                <p:cNvCxnSpPr/>
                <p:nvPr/>
              </p:nvCxnSpPr>
              <p:spPr>
                <a:xfrm>
                  <a:off x="1709058" y="3254827"/>
                  <a:ext cx="381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55 Conector recto"/>
              <p:cNvCxnSpPr/>
              <p:nvPr/>
            </p:nvCxnSpPr>
            <p:spPr>
              <a:xfrm>
                <a:off x="1092805" y="3898709"/>
                <a:ext cx="1371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>
                <a:off x="1049262" y="2461794"/>
                <a:ext cx="1371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>
                <a:off x="2340429" y="3559627"/>
                <a:ext cx="3265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>
                <a:off x="881744" y="3548742"/>
                <a:ext cx="3265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Conector recto"/>
              <p:cNvCxnSpPr/>
              <p:nvPr/>
            </p:nvCxnSpPr>
            <p:spPr>
              <a:xfrm>
                <a:off x="5741005" y="3985794"/>
                <a:ext cx="1371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75 Conector recto"/>
              <p:cNvCxnSpPr/>
              <p:nvPr/>
            </p:nvCxnSpPr>
            <p:spPr>
              <a:xfrm>
                <a:off x="5741005" y="2570651"/>
                <a:ext cx="1371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Conector recto"/>
              <p:cNvCxnSpPr/>
              <p:nvPr/>
            </p:nvCxnSpPr>
            <p:spPr>
              <a:xfrm>
                <a:off x="5410200" y="3624941"/>
                <a:ext cx="3265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77 Conector recto"/>
            <p:cNvCxnSpPr/>
            <p:nvPr/>
          </p:nvCxnSpPr>
          <p:spPr>
            <a:xfrm>
              <a:off x="7195458" y="3646712"/>
              <a:ext cx="32657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9 Grupo"/>
          <p:cNvGrpSpPr/>
          <p:nvPr/>
        </p:nvGrpSpPr>
        <p:grpSpPr>
          <a:xfrm>
            <a:off x="925285" y="4606279"/>
            <a:ext cx="6520545" cy="1481600"/>
            <a:chOff x="925285" y="4606279"/>
            <a:chExt cx="6520545" cy="1481600"/>
          </a:xfrm>
        </p:grpSpPr>
        <p:sp>
          <p:nvSpPr>
            <p:cNvPr id="35" name="34 Flecha izquierda y derecha"/>
            <p:cNvSpPr/>
            <p:nvPr/>
          </p:nvSpPr>
          <p:spPr>
            <a:xfrm>
              <a:off x="3635828" y="5170716"/>
              <a:ext cx="1216152" cy="484632"/>
            </a:xfrm>
            <a:prstGeom prst="leftRightArrow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41 CuadroTexto"/>
                <p:cNvSpPr txBox="1"/>
                <p:nvPr/>
              </p:nvSpPr>
              <p:spPr>
                <a:xfrm>
                  <a:off x="925285" y="5116285"/>
                  <a:ext cx="4678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85" y="5116285"/>
                  <a:ext cx="46788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42 CuadroTexto"/>
                <p:cNvSpPr txBox="1"/>
                <p:nvPr/>
              </p:nvSpPr>
              <p:spPr>
                <a:xfrm>
                  <a:off x="2177142" y="5138058"/>
                  <a:ext cx="4738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E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43" name="4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142" y="5138058"/>
                  <a:ext cx="47384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59 Grupo"/>
            <p:cNvGrpSpPr/>
            <p:nvPr/>
          </p:nvGrpSpPr>
          <p:grpSpPr>
            <a:xfrm rot="5400000">
              <a:off x="870857" y="5268525"/>
              <a:ext cx="1415143" cy="196103"/>
              <a:chOff x="674915" y="3156696"/>
              <a:chExt cx="1415143" cy="196103"/>
            </a:xfrm>
          </p:grpSpPr>
          <p:cxnSp>
            <p:nvCxnSpPr>
              <p:cNvPr id="61" name="60 Conector recto"/>
              <p:cNvCxnSpPr/>
              <p:nvPr/>
            </p:nvCxnSpPr>
            <p:spPr>
              <a:xfrm>
                <a:off x="674915" y="3254827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61 Rectángulo"/>
              <p:cNvSpPr/>
              <p:nvPr/>
            </p:nvSpPr>
            <p:spPr>
              <a:xfrm>
                <a:off x="1068111" y="3156696"/>
                <a:ext cx="630070" cy="19610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3" name="62 Conector recto"/>
              <p:cNvCxnSpPr/>
              <p:nvPr/>
            </p:nvCxnSpPr>
            <p:spPr>
              <a:xfrm>
                <a:off x="1709058" y="3254827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65 Grupo"/>
            <p:cNvGrpSpPr/>
            <p:nvPr/>
          </p:nvGrpSpPr>
          <p:grpSpPr>
            <a:xfrm rot="5400000">
              <a:off x="1310110" y="5282256"/>
              <a:ext cx="1415143" cy="196103"/>
              <a:chOff x="674915" y="3156696"/>
              <a:chExt cx="1415143" cy="196103"/>
            </a:xfrm>
          </p:grpSpPr>
          <p:cxnSp>
            <p:nvCxnSpPr>
              <p:cNvPr id="67" name="66 Conector recto"/>
              <p:cNvCxnSpPr/>
              <p:nvPr/>
            </p:nvCxnSpPr>
            <p:spPr>
              <a:xfrm>
                <a:off x="674915" y="3254827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67 Rectángulo"/>
              <p:cNvSpPr/>
              <p:nvPr/>
            </p:nvSpPr>
            <p:spPr>
              <a:xfrm>
                <a:off x="1068111" y="3156696"/>
                <a:ext cx="630070" cy="19610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9" name="68 Conector recto"/>
              <p:cNvCxnSpPr/>
              <p:nvPr/>
            </p:nvCxnSpPr>
            <p:spPr>
              <a:xfrm>
                <a:off x="1709058" y="3254827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69 Conector recto"/>
            <p:cNvCxnSpPr/>
            <p:nvPr/>
          </p:nvCxnSpPr>
          <p:spPr>
            <a:xfrm>
              <a:off x="1158119" y="6086738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>
              <a:off x="1114576" y="4649823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>
              <a:off x="2438400" y="5660571"/>
              <a:ext cx="32657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947058" y="5736771"/>
              <a:ext cx="32657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78 Grupo"/>
            <p:cNvGrpSpPr/>
            <p:nvPr/>
          </p:nvGrpSpPr>
          <p:grpSpPr>
            <a:xfrm rot="5400000">
              <a:off x="5925227" y="5216368"/>
              <a:ext cx="1415143" cy="196103"/>
              <a:chOff x="5663969" y="3158970"/>
              <a:chExt cx="1415143" cy="196103"/>
            </a:xfrm>
          </p:grpSpPr>
          <p:cxnSp>
            <p:nvCxnSpPr>
              <p:cNvPr id="80" name="79 Conector recto"/>
              <p:cNvCxnSpPr/>
              <p:nvPr/>
            </p:nvCxnSpPr>
            <p:spPr>
              <a:xfrm>
                <a:off x="5663969" y="3257101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80 Rectángulo"/>
              <p:cNvSpPr/>
              <p:nvPr/>
            </p:nvSpPr>
            <p:spPr>
              <a:xfrm>
                <a:off x="6057165" y="3158970"/>
                <a:ext cx="630070" cy="19610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2" name="81 Conector recto"/>
              <p:cNvCxnSpPr/>
              <p:nvPr/>
            </p:nvCxnSpPr>
            <p:spPr>
              <a:xfrm>
                <a:off x="6698112" y="3257101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83 Conector recto"/>
            <p:cNvCxnSpPr/>
            <p:nvPr/>
          </p:nvCxnSpPr>
          <p:spPr>
            <a:xfrm>
              <a:off x="5936949" y="6021422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5936949" y="4606279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5900059" y="5627912"/>
              <a:ext cx="32657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7119259" y="5638797"/>
              <a:ext cx="32657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7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92"/>
          <p:cNvGrpSpPr/>
          <p:nvPr/>
        </p:nvGrpSpPr>
        <p:grpSpPr>
          <a:xfrm>
            <a:off x="7943478" y="731624"/>
            <a:ext cx="902357" cy="290800"/>
            <a:chOff x="1711258" y="2197822"/>
            <a:chExt cx="1222442" cy="339461"/>
          </a:xfrm>
        </p:grpSpPr>
        <p:grpSp>
          <p:nvGrpSpPr>
            <p:cNvPr id="44" name="Grupo 101"/>
            <p:cNvGrpSpPr/>
            <p:nvPr/>
          </p:nvGrpSpPr>
          <p:grpSpPr>
            <a:xfrm>
              <a:off x="1970431" y="2197822"/>
              <a:ext cx="704096" cy="339461"/>
              <a:chOff x="1656267" y="3744027"/>
              <a:chExt cx="838529" cy="452218"/>
            </a:xfrm>
          </p:grpSpPr>
          <p:sp>
            <p:nvSpPr>
              <p:cNvPr id="47" name="72 Arco"/>
              <p:cNvSpPr/>
              <p:nvPr/>
            </p:nvSpPr>
            <p:spPr>
              <a:xfrm flipH="1">
                <a:off x="1656267" y="3764707"/>
                <a:ext cx="253185" cy="425627"/>
              </a:xfrm>
              <a:prstGeom prst="arc">
                <a:avLst>
                  <a:gd name="adj1" fmla="val 10917396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8" name="74 Grupo"/>
              <p:cNvGrpSpPr/>
              <p:nvPr/>
            </p:nvGrpSpPr>
            <p:grpSpPr>
              <a:xfrm flipH="1">
                <a:off x="2241270" y="3744027"/>
                <a:ext cx="253526" cy="436757"/>
                <a:chOff x="2956955" y="3383995"/>
                <a:chExt cx="463762" cy="950498"/>
              </a:xfrm>
            </p:grpSpPr>
            <p:sp>
              <p:nvSpPr>
                <p:cNvPr id="55" name="75 Arco"/>
                <p:cNvSpPr/>
                <p:nvPr/>
              </p:nvSpPr>
              <p:spPr>
                <a:xfrm>
                  <a:off x="2956955" y="3408218"/>
                  <a:ext cx="463139" cy="926275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76 Arco"/>
                <p:cNvSpPr/>
                <p:nvPr/>
              </p:nvSpPr>
              <p:spPr>
                <a:xfrm flipV="1">
                  <a:off x="3311860" y="3383995"/>
                  <a:ext cx="108857" cy="888670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77 Grupo"/>
              <p:cNvGrpSpPr/>
              <p:nvPr/>
            </p:nvGrpSpPr>
            <p:grpSpPr>
              <a:xfrm flipH="1">
                <a:off x="2043170" y="3754031"/>
                <a:ext cx="253526" cy="436757"/>
                <a:chOff x="2956955" y="3383995"/>
                <a:chExt cx="463762" cy="950498"/>
              </a:xfrm>
            </p:grpSpPr>
            <p:sp>
              <p:nvSpPr>
                <p:cNvPr id="53" name="78 Arco"/>
                <p:cNvSpPr/>
                <p:nvPr/>
              </p:nvSpPr>
              <p:spPr>
                <a:xfrm>
                  <a:off x="2956955" y="3408218"/>
                  <a:ext cx="463139" cy="926275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79 Arco"/>
                <p:cNvSpPr/>
                <p:nvPr/>
              </p:nvSpPr>
              <p:spPr>
                <a:xfrm flipV="1">
                  <a:off x="3311860" y="3383995"/>
                  <a:ext cx="108857" cy="888670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80 Grupo"/>
              <p:cNvGrpSpPr/>
              <p:nvPr/>
            </p:nvGrpSpPr>
            <p:grpSpPr>
              <a:xfrm flipH="1">
                <a:off x="1848412" y="3759488"/>
                <a:ext cx="253526" cy="436757"/>
                <a:chOff x="2956955" y="3383995"/>
                <a:chExt cx="463762" cy="950498"/>
              </a:xfrm>
            </p:grpSpPr>
            <p:sp>
              <p:nvSpPr>
                <p:cNvPr id="51" name="81 Arco"/>
                <p:cNvSpPr/>
                <p:nvPr/>
              </p:nvSpPr>
              <p:spPr>
                <a:xfrm>
                  <a:off x="2956955" y="3408218"/>
                  <a:ext cx="463139" cy="926275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82 Arco"/>
                <p:cNvSpPr/>
                <p:nvPr/>
              </p:nvSpPr>
              <p:spPr>
                <a:xfrm flipV="1">
                  <a:off x="3311860" y="3383995"/>
                  <a:ext cx="108857" cy="888670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cxnSp>
          <p:nvCxnSpPr>
            <p:cNvPr id="45" name="Conector recto 102"/>
            <p:cNvCxnSpPr/>
            <p:nvPr/>
          </p:nvCxnSpPr>
          <p:spPr>
            <a:xfrm>
              <a:off x="2674527" y="2373096"/>
              <a:ext cx="2591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103"/>
            <p:cNvCxnSpPr/>
            <p:nvPr/>
          </p:nvCxnSpPr>
          <p:spPr>
            <a:xfrm>
              <a:off x="1711258" y="2383487"/>
              <a:ext cx="2591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93"/>
          <p:cNvGrpSpPr/>
          <p:nvPr/>
        </p:nvGrpSpPr>
        <p:grpSpPr>
          <a:xfrm rot="16200000">
            <a:off x="8377429" y="1993310"/>
            <a:ext cx="240775" cy="801690"/>
            <a:chOff x="1346200" y="3245535"/>
            <a:chExt cx="365058" cy="901555"/>
          </a:xfrm>
        </p:grpSpPr>
        <p:grpSp>
          <p:nvGrpSpPr>
            <p:cNvPr id="39" name="Grupo 96"/>
            <p:cNvGrpSpPr/>
            <p:nvPr/>
          </p:nvGrpSpPr>
          <p:grpSpPr>
            <a:xfrm>
              <a:off x="1346200" y="3632200"/>
              <a:ext cx="365058" cy="128225"/>
              <a:chOff x="1231900" y="3627778"/>
              <a:chExt cx="479358" cy="132647"/>
            </a:xfrm>
          </p:grpSpPr>
          <p:cxnSp>
            <p:nvCxnSpPr>
              <p:cNvPr id="42" name="Conector recto 99"/>
              <p:cNvCxnSpPr/>
              <p:nvPr/>
            </p:nvCxnSpPr>
            <p:spPr>
              <a:xfrm>
                <a:off x="1231900" y="3627778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100"/>
              <p:cNvCxnSpPr/>
              <p:nvPr/>
            </p:nvCxnSpPr>
            <p:spPr>
              <a:xfrm>
                <a:off x="1231900" y="3760425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Conector recto 97"/>
            <p:cNvCxnSpPr/>
            <p:nvPr/>
          </p:nvCxnSpPr>
          <p:spPr>
            <a:xfrm>
              <a:off x="1549400" y="3245535"/>
              <a:ext cx="0" cy="386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98"/>
            <p:cNvCxnSpPr/>
            <p:nvPr/>
          </p:nvCxnSpPr>
          <p:spPr>
            <a:xfrm>
              <a:off x="1549400" y="3760425"/>
              <a:ext cx="0" cy="386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56 CuadroTexto"/>
              <p:cNvSpPr txBox="1"/>
              <p:nvPr/>
            </p:nvSpPr>
            <p:spPr>
              <a:xfrm>
                <a:off x="6468058" y="685808"/>
                <a:ext cx="1324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7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058" y="685808"/>
                <a:ext cx="132408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7 Grupo"/>
          <p:cNvGrpSpPr/>
          <p:nvPr/>
        </p:nvGrpSpPr>
        <p:grpSpPr>
          <a:xfrm>
            <a:off x="4517571" y="620488"/>
            <a:ext cx="1476811" cy="2198913"/>
            <a:chOff x="4517571" y="620488"/>
            <a:chExt cx="1476811" cy="2198913"/>
          </a:xfrm>
        </p:grpSpPr>
        <p:sp>
          <p:nvSpPr>
            <p:cNvPr id="2" name="1 Abrir llave"/>
            <p:cNvSpPr/>
            <p:nvPr/>
          </p:nvSpPr>
          <p:spPr>
            <a:xfrm>
              <a:off x="4517571" y="620488"/>
              <a:ext cx="391885" cy="219891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2 CuadroTexto"/>
                <p:cNvSpPr txBox="1"/>
                <p:nvPr/>
              </p:nvSpPr>
              <p:spPr>
                <a:xfrm>
                  <a:off x="4797025" y="728700"/>
                  <a:ext cx="10623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&gt; 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3" name="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025" y="728700"/>
                  <a:ext cx="106234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57 CuadroTexto"/>
                <p:cNvSpPr txBox="1"/>
                <p:nvPr/>
              </p:nvSpPr>
              <p:spPr>
                <a:xfrm>
                  <a:off x="4932040" y="2258870"/>
                  <a:ext cx="10623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&lt; 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58" name="5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2258870"/>
                  <a:ext cx="106234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6356606" y="2057079"/>
                <a:ext cx="1624932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06" y="2057079"/>
                <a:ext cx="1624932" cy="6595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upo 93"/>
          <p:cNvGrpSpPr/>
          <p:nvPr/>
        </p:nvGrpSpPr>
        <p:grpSpPr>
          <a:xfrm>
            <a:off x="8352420" y="3887662"/>
            <a:ext cx="240775" cy="801690"/>
            <a:chOff x="1346200" y="3245535"/>
            <a:chExt cx="365058" cy="901555"/>
          </a:xfrm>
        </p:grpSpPr>
        <p:grpSp>
          <p:nvGrpSpPr>
            <p:cNvPr id="62" name="Grupo 96"/>
            <p:cNvGrpSpPr/>
            <p:nvPr/>
          </p:nvGrpSpPr>
          <p:grpSpPr>
            <a:xfrm>
              <a:off x="1346200" y="3632200"/>
              <a:ext cx="365058" cy="128225"/>
              <a:chOff x="1231900" y="3627778"/>
              <a:chExt cx="479358" cy="132647"/>
            </a:xfrm>
          </p:grpSpPr>
          <p:cxnSp>
            <p:nvCxnSpPr>
              <p:cNvPr id="65" name="Conector recto 99"/>
              <p:cNvCxnSpPr/>
              <p:nvPr/>
            </p:nvCxnSpPr>
            <p:spPr>
              <a:xfrm>
                <a:off x="1231900" y="3627778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cto 100"/>
              <p:cNvCxnSpPr/>
              <p:nvPr/>
            </p:nvCxnSpPr>
            <p:spPr>
              <a:xfrm>
                <a:off x="1231900" y="3760425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Conector recto 97"/>
            <p:cNvCxnSpPr/>
            <p:nvPr/>
          </p:nvCxnSpPr>
          <p:spPr>
            <a:xfrm>
              <a:off x="1549400" y="3245535"/>
              <a:ext cx="0" cy="386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98"/>
            <p:cNvCxnSpPr/>
            <p:nvPr/>
          </p:nvCxnSpPr>
          <p:spPr>
            <a:xfrm>
              <a:off x="1549400" y="3760425"/>
              <a:ext cx="0" cy="386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66 CuadroTexto"/>
              <p:cNvSpPr txBox="1"/>
              <p:nvPr/>
            </p:nvSpPr>
            <p:spPr>
              <a:xfrm>
                <a:off x="6468059" y="4071265"/>
                <a:ext cx="135139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7" name="6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059" y="4071265"/>
                <a:ext cx="1351396" cy="390748"/>
              </a:xfrm>
              <a:prstGeom prst="rect">
                <a:avLst/>
              </a:prstGeom>
              <a:blipFill rotWithShape="1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7 CuadroTexto"/>
              <p:cNvSpPr txBox="1"/>
              <p:nvPr/>
            </p:nvSpPr>
            <p:spPr>
              <a:xfrm>
                <a:off x="8220658" y="293922"/>
                <a:ext cx="455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8" name="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58" y="293922"/>
                <a:ext cx="45576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68 CuadroTexto"/>
              <p:cNvSpPr txBox="1"/>
              <p:nvPr/>
            </p:nvSpPr>
            <p:spPr>
              <a:xfrm>
                <a:off x="8316035" y="1850250"/>
                <a:ext cx="456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9" name="6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035" y="1850250"/>
                <a:ext cx="45666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69 CuadroTexto"/>
              <p:cNvSpPr txBox="1"/>
              <p:nvPr/>
            </p:nvSpPr>
            <p:spPr>
              <a:xfrm>
                <a:off x="154343" y="97979"/>
                <a:ext cx="1216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=2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70" name="6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43" y="97979"/>
                <a:ext cx="1216102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70 CuadroTexto"/>
              <p:cNvSpPr txBox="1"/>
              <p:nvPr/>
            </p:nvSpPr>
            <p:spPr>
              <a:xfrm>
                <a:off x="8667455" y="4112687"/>
                <a:ext cx="359879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71" name="7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455" y="4112687"/>
                <a:ext cx="359879" cy="390748"/>
              </a:xfrm>
              <a:prstGeom prst="rect">
                <a:avLst/>
              </a:prstGeom>
              <a:blipFill rotWithShape="1">
                <a:blip r:embed="rId13"/>
                <a:stretch>
                  <a:fillRect r="-6780" b="-31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10 Grupo"/>
          <p:cNvGrpSpPr/>
          <p:nvPr/>
        </p:nvGrpSpPr>
        <p:grpSpPr>
          <a:xfrm>
            <a:off x="4669971" y="3940631"/>
            <a:ext cx="1443551" cy="2198913"/>
            <a:chOff x="4669971" y="3940631"/>
            <a:chExt cx="1443551" cy="2198913"/>
          </a:xfrm>
        </p:grpSpPr>
        <p:sp>
          <p:nvSpPr>
            <p:cNvPr id="33" name="32 Abrir llave"/>
            <p:cNvSpPr/>
            <p:nvPr/>
          </p:nvSpPr>
          <p:spPr>
            <a:xfrm>
              <a:off x="4669971" y="3940631"/>
              <a:ext cx="391885" cy="219891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59 CuadroTexto"/>
                <p:cNvSpPr txBox="1"/>
                <p:nvPr/>
              </p:nvSpPr>
              <p:spPr>
                <a:xfrm>
                  <a:off x="5047396" y="4092385"/>
                  <a:ext cx="10661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&gt; 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60" name="5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396" y="4092385"/>
                  <a:ext cx="106612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71 CuadroTexto"/>
                <p:cNvSpPr txBox="1"/>
                <p:nvPr/>
              </p:nvSpPr>
              <p:spPr>
                <a:xfrm>
                  <a:off x="5030011" y="5535469"/>
                  <a:ext cx="10661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&lt; 0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72" name="7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11" y="5535469"/>
                  <a:ext cx="106612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72 CuadroTexto"/>
              <p:cNvSpPr txBox="1"/>
              <p:nvPr/>
            </p:nvSpPr>
            <p:spPr>
              <a:xfrm>
                <a:off x="6417205" y="5462837"/>
                <a:ext cx="1650452" cy="689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73" name="7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205" y="5462837"/>
                <a:ext cx="1650452" cy="689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upo 92"/>
          <p:cNvGrpSpPr/>
          <p:nvPr/>
        </p:nvGrpSpPr>
        <p:grpSpPr>
          <a:xfrm rot="16200000" flipH="1">
            <a:off x="8046642" y="5588596"/>
            <a:ext cx="902357" cy="290800"/>
            <a:chOff x="1711258" y="2197822"/>
            <a:chExt cx="1222442" cy="339461"/>
          </a:xfrm>
        </p:grpSpPr>
        <p:grpSp>
          <p:nvGrpSpPr>
            <p:cNvPr id="75" name="Grupo 101"/>
            <p:cNvGrpSpPr/>
            <p:nvPr/>
          </p:nvGrpSpPr>
          <p:grpSpPr>
            <a:xfrm>
              <a:off x="1970431" y="2197822"/>
              <a:ext cx="704096" cy="339461"/>
              <a:chOff x="1656267" y="3744027"/>
              <a:chExt cx="838529" cy="452218"/>
            </a:xfrm>
          </p:grpSpPr>
          <p:sp>
            <p:nvSpPr>
              <p:cNvPr id="78" name="72 Arco"/>
              <p:cNvSpPr/>
              <p:nvPr/>
            </p:nvSpPr>
            <p:spPr>
              <a:xfrm flipH="1">
                <a:off x="1656267" y="3764707"/>
                <a:ext cx="253185" cy="425627"/>
              </a:xfrm>
              <a:prstGeom prst="arc">
                <a:avLst>
                  <a:gd name="adj1" fmla="val 10917396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79" name="74 Grupo"/>
              <p:cNvGrpSpPr/>
              <p:nvPr/>
            </p:nvGrpSpPr>
            <p:grpSpPr>
              <a:xfrm flipH="1">
                <a:off x="2241270" y="3744027"/>
                <a:ext cx="253526" cy="436757"/>
                <a:chOff x="2956955" y="3383995"/>
                <a:chExt cx="463762" cy="950498"/>
              </a:xfrm>
            </p:grpSpPr>
            <p:sp>
              <p:nvSpPr>
                <p:cNvPr id="86" name="75 Arco"/>
                <p:cNvSpPr/>
                <p:nvPr/>
              </p:nvSpPr>
              <p:spPr>
                <a:xfrm>
                  <a:off x="2956955" y="3408218"/>
                  <a:ext cx="463139" cy="926275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7" name="76 Arco"/>
                <p:cNvSpPr/>
                <p:nvPr/>
              </p:nvSpPr>
              <p:spPr>
                <a:xfrm flipV="1">
                  <a:off x="3311860" y="3383995"/>
                  <a:ext cx="108857" cy="888670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0" name="77 Grupo"/>
              <p:cNvGrpSpPr/>
              <p:nvPr/>
            </p:nvGrpSpPr>
            <p:grpSpPr>
              <a:xfrm flipH="1">
                <a:off x="2043170" y="3754031"/>
                <a:ext cx="253526" cy="436757"/>
                <a:chOff x="2956955" y="3383995"/>
                <a:chExt cx="463762" cy="950498"/>
              </a:xfrm>
            </p:grpSpPr>
            <p:sp>
              <p:nvSpPr>
                <p:cNvPr id="84" name="78 Arco"/>
                <p:cNvSpPr/>
                <p:nvPr/>
              </p:nvSpPr>
              <p:spPr>
                <a:xfrm>
                  <a:off x="2956955" y="3408218"/>
                  <a:ext cx="463139" cy="926275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5" name="79 Arco"/>
                <p:cNvSpPr/>
                <p:nvPr/>
              </p:nvSpPr>
              <p:spPr>
                <a:xfrm flipV="1">
                  <a:off x="3311860" y="3383995"/>
                  <a:ext cx="108857" cy="888670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1" name="80 Grupo"/>
              <p:cNvGrpSpPr/>
              <p:nvPr/>
            </p:nvGrpSpPr>
            <p:grpSpPr>
              <a:xfrm flipH="1">
                <a:off x="1848412" y="3759488"/>
                <a:ext cx="253526" cy="436757"/>
                <a:chOff x="2956955" y="3383995"/>
                <a:chExt cx="463762" cy="950498"/>
              </a:xfrm>
            </p:grpSpPr>
            <p:sp>
              <p:nvSpPr>
                <p:cNvPr id="82" name="81 Arco"/>
                <p:cNvSpPr/>
                <p:nvPr/>
              </p:nvSpPr>
              <p:spPr>
                <a:xfrm>
                  <a:off x="2956955" y="3408218"/>
                  <a:ext cx="463139" cy="926275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3" name="82 Arco"/>
                <p:cNvSpPr/>
                <p:nvPr/>
              </p:nvSpPr>
              <p:spPr>
                <a:xfrm flipV="1">
                  <a:off x="3311860" y="3383995"/>
                  <a:ext cx="108857" cy="888670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cxnSp>
          <p:nvCxnSpPr>
            <p:cNvPr id="76" name="Conector recto 102"/>
            <p:cNvCxnSpPr/>
            <p:nvPr/>
          </p:nvCxnSpPr>
          <p:spPr>
            <a:xfrm>
              <a:off x="2674527" y="2373096"/>
              <a:ext cx="2591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103"/>
            <p:cNvCxnSpPr/>
            <p:nvPr/>
          </p:nvCxnSpPr>
          <p:spPr>
            <a:xfrm>
              <a:off x="1711258" y="2383487"/>
              <a:ext cx="2591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87 CuadroTexto"/>
              <p:cNvSpPr txBox="1"/>
              <p:nvPr/>
            </p:nvSpPr>
            <p:spPr>
              <a:xfrm>
                <a:off x="8622450" y="5544235"/>
                <a:ext cx="47840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88" name="8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450" y="5544235"/>
                <a:ext cx="478401" cy="390748"/>
              </a:xfrm>
              <a:prstGeom prst="rect">
                <a:avLst/>
              </a:prstGeom>
              <a:blipFill rotWithShape="1"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8 Conector recto de flecha"/>
          <p:cNvCxnSpPr/>
          <p:nvPr/>
        </p:nvCxnSpPr>
        <p:spPr>
          <a:xfrm flipV="1">
            <a:off x="3341914" y="1948543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841172" y="2460171"/>
            <a:ext cx="1002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constante</a:t>
            </a:r>
            <a:endParaRPr lang="es-ES" sz="1600"/>
          </a:p>
        </p:txBody>
      </p:sp>
      <p:cxnSp>
        <p:nvCxnSpPr>
          <p:cNvPr id="89" name="88 Conector recto de flecha"/>
          <p:cNvCxnSpPr/>
          <p:nvPr/>
        </p:nvCxnSpPr>
        <p:spPr>
          <a:xfrm flipV="1">
            <a:off x="3418114" y="5214257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CuadroTexto"/>
          <p:cNvSpPr txBox="1"/>
          <p:nvPr/>
        </p:nvSpPr>
        <p:spPr>
          <a:xfrm>
            <a:off x="2939144" y="5715000"/>
            <a:ext cx="1002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constante</a:t>
            </a:r>
            <a:endParaRPr lang="es-ES" sz="1600"/>
          </a:p>
        </p:txBody>
      </p:sp>
      <p:grpSp>
        <p:nvGrpSpPr>
          <p:cNvPr id="6" name="5 Grupo"/>
          <p:cNvGrpSpPr/>
          <p:nvPr/>
        </p:nvGrpSpPr>
        <p:grpSpPr>
          <a:xfrm>
            <a:off x="0" y="1442283"/>
            <a:ext cx="4495858" cy="825879"/>
            <a:chOff x="0" y="1442283"/>
            <a:chExt cx="4495858" cy="825879"/>
          </a:xfrm>
        </p:grpSpPr>
        <p:sp>
          <p:nvSpPr>
            <p:cNvPr id="4" name="3 CuadroTexto"/>
            <p:cNvSpPr txBox="1"/>
            <p:nvPr/>
          </p:nvSpPr>
          <p:spPr>
            <a:xfrm>
              <a:off x="0" y="1453168"/>
              <a:ext cx="1855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smtClean="0"/>
                <a:t>IMPEDANCIA</a:t>
              </a:r>
              <a:endParaRPr lang="es-ES" sz="2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4 CuadroTexto"/>
                <p:cNvSpPr txBox="1"/>
                <p:nvPr/>
              </p:nvSpPr>
              <p:spPr>
                <a:xfrm>
                  <a:off x="2419071" y="1442283"/>
                  <a:ext cx="20767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latin typeface="Cambria Math"/>
                          </a:rPr>
                          <m:t>𝑍</m:t>
                        </m:r>
                        <m:r>
                          <a:rPr lang="es-ES" sz="2800" b="0" i="1" smtClean="0">
                            <a:latin typeface="Cambria Math"/>
                          </a:rPr>
                          <m:t>=</m:t>
                        </m:r>
                        <m:r>
                          <a:rPr lang="es-E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s-ES" sz="2800" b="0" i="1" smtClean="0">
                            <a:latin typeface="Cambria Math"/>
                          </a:rPr>
                          <m:t>+</m:t>
                        </m:r>
                        <m:r>
                          <a:rPr lang="es-E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s-ES" sz="2800" b="0" i="1" smtClean="0">
                            <a:latin typeface="Cambria Math"/>
                          </a:rPr>
                          <m:t> </m:t>
                        </m:r>
                        <m:r>
                          <a:rPr lang="es-E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s-ES" sz="280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071" y="1442283"/>
                  <a:ext cx="2076787" cy="52322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14 Conector recto de flecha"/>
            <p:cNvCxnSpPr/>
            <p:nvPr/>
          </p:nvCxnSpPr>
          <p:spPr>
            <a:xfrm>
              <a:off x="1843429" y="1701427"/>
              <a:ext cx="5660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386535" y="1898830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( serie )</a:t>
              </a:r>
              <a:endParaRPr lang="es-ES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0" y="4734306"/>
            <a:ext cx="4568498" cy="819221"/>
            <a:chOff x="0" y="4734306"/>
            <a:chExt cx="4568498" cy="819221"/>
          </a:xfrm>
        </p:grpSpPr>
        <p:sp>
          <p:nvSpPr>
            <p:cNvPr id="26" name="25 CuadroTexto"/>
            <p:cNvSpPr txBox="1"/>
            <p:nvPr/>
          </p:nvSpPr>
          <p:spPr>
            <a:xfrm>
              <a:off x="0" y="4734307"/>
              <a:ext cx="1862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smtClean="0"/>
                <a:t>ADMITANCIA</a:t>
              </a:r>
              <a:endParaRPr lang="es-ES" sz="2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26 CuadroTexto"/>
                <p:cNvSpPr txBox="1"/>
                <p:nvPr/>
              </p:nvSpPr>
              <p:spPr>
                <a:xfrm>
                  <a:off x="2480811" y="4734306"/>
                  <a:ext cx="20876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latin typeface="Cambria Math"/>
                          </a:rPr>
                          <m:t>𝑌</m:t>
                        </m:r>
                        <m:r>
                          <a:rPr lang="es-ES" sz="2800" b="0" i="1" smtClean="0">
                            <a:latin typeface="Cambria Math"/>
                          </a:rPr>
                          <m:t>=</m:t>
                        </m:r>
                        <m:r>
                          <a:rPr lang="es-E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s-ES" sz="2800" b="0" i="1" smtClean="0">
                            <a:latin typeface="Cambria Math"/>
                          </a:rPr>
                          <m:t>+</m:t>
                        </m:r>
                        <m:r>
                          <a:rPr lang="es-E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s-ES" sz="2800" b="0" i="1" smtClean="0">
                            <a:latin typeface="Cambria Math"/>
                          </a:rPr>
                          <m:t> </m:t>
                        </m:r>
                        <m:r>
                          <a:rPr lang="es-E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s-ES" sz="280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2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811" y="4734306"/>
                  <a:ext cx="2087687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29 Conector recto de flecha"/>
            <p:cNvCxnSpPr/>
            <p:nvPr/>
          </p:nvCxnSpPr>
          <p:spPr>
            <a:xfrm>
              <a:off x="1850740" y="4993451"/>
              <a:ext cx="5660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90 CuadroTexto"/>
            <p:cNvSpPr txBox="1"/>
            <p:nvPr/>
          </p:nvSpPr>
          <p:spPr>
            <a:xfrm>
              <a:off x="296525" y="5184195"/>
              <a:ext cx="1193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( paralelo )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920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7" grpId="0"/>
      <p:bldP spid="68" grpId="0"/>
      <p:bldP spid="69" grpId="0"/>
      <p:bldP spid="70" grpId="0"/>
      <p:bldP spid="71" grpId="0"/>
      <p:bldP spid="73" grpId="0"/>
      <p:bldP spid="88" grpId="0"/>
      <p:bldP spid="10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3" y="174481"/>
            <a:ext cx="6792687" cy="668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2496432" y="661036"/>
            <a:ext cx="611739" cy="822378"/>
            <a:chOff x="5553499" y="2273708"/>
            <a:chExt cx="764674" cy="1027973"/>
          </a:xfrm>
        </p:grpSpPr>
        <p:grpSp>
          <p:nvGrpSpPr>
            <p:cNvPr id="11" name="Grupo 20"/>
            <p:cNvGrpSpPr/>
            <p:nvPr/>
          </p:nvGrpSpPr>
          <p:grpSpPr>
            <a:xfrm>
              <a:off x="5606255" y="2302712"/>
              <a:ext cx="711918" cy="962037"/>
              <a:chOff x="7924037" y="650898"/>
              <a:chExt cx="711918" cy="962037"/>
            </a:xfrm>
          </p:grpSpPr>
          <p:grpSp>
            <p:nvGrpSpPr>
              <p:cNvPr id="14" name="34 Grupo"/>
              <p:cNvGrpSpPr/>
              <p:nvPr/>
            </p:nvGrpSpPr>
            <p:grpSpPr>
              <a:xfrm>
                <a:off x="7924037" y="650898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20" name="35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36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37 Grupo"/>
              <p:cNvGrpSpPr/>
              <p:nvPr/>
            </p:nvGrpSpPr>
            <p:grpSpPr>
              <a:xfrm flipV="1">
                <a:off x="7957684" y="1432690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18" name="38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39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40 Rectángulo"/>
              <p:cNvSpPr/>
              <p:nvPr/>
            </p:nvSpPr>
            <p:spPr>
              <a:xfrm>
                <a:off x="8148965" y="843019"/>
                <a:ext cx="190005" cy="605641"/>
              </a:xfrm>
              <a:prstGeom prst="rect">
                <a:avLst/>
              </a:prstGeom>
              <a:solidFill>
                <a:srgbClr val="66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42 CuadroTexto"/>
              <p:cNvSpPr txBox="1"/>
              <p:nvPr/>
            </p:nvSpPr>
            <p:spPr>
              <a:xfrm>
                <a:off x="8451224" y="92177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12" name="29 Elipse"/>
            <p:cNvSpPr>
              <a:spLocks noChangeAspect="1"/>
            </p:cNvSpPr>
            <p:nvPr/>
          </p:nvSpPr>
          <p:spPr>
            <a:xfrm flipH="1">
              <a:off x="5553499" y="2273708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29 Elipse"/>
            <p:cNvSpPr>
              <a:spLocks noChangeAspect="1"/>
            </p:cNvSpPr>
            <p:nvPr/>
          </p:nvSpPr>
          <p:spPr>
            <a:xfrm flipH="1">
              <a:off x="5578899" y="3238908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2" name="Conector recto 27"/>
          <p:cNvCxnSpPr/>
          <p:nvPr/>
        </p:nvCxnSpPr>
        <p:spPr>
          <a:xfrm>
            <a:off x="2531700" y="258526"/>
            <a:ext cx="0" cy="15274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072379" y="1082106"/>
            <a:ext cx="2345781" cy="9489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2241923" y="35112"/>
                <a:ext cx="11356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𝑧</m:t>
                    </m:r>
                    <m:r>
                      <a:rPr lang="es-ES" sz="1200" b="0" i="1" smtClean="0">
                        <a:latin typeface="Cambria Math"/>
                      </a:rPr>
                      <m:t>=0.5+</m:t>
                    </m:r>
                    <m:r>
                      <a:rPr lang="es-ES" sz="1200" b="0" i="1" smtClean="0">
                        <a:latin typeface="Cambria Math"/>
                      </a:rPr>
                      <m:t>𝑗</m:t>
                    </m:r>
                    <m:r>
                      <a:rPr lang="es-ES" sz="1200" b="0" i="1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z="1200" smtClean="0">
                    <a:solidFill>
                      <a:srgbClr val="0000FF"/>
                    </a:solidFill>
                  </a:rPr>
                  <a:t>7</a:t>
                </a:r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23" y="35112"/>
                <a:ext cx="1135696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49 Grupo"/>
          <p:cNvGrpSpPr/>
          <p:nvPr/>
        </p:nvGrpSpPr>
        <p:grpSpPr>
          <a:xfrm>
            <a:off x="5756707" y="953725"/>
            <a:ext cx="3156693" cy="3978248"/>
            <a:chOff x="5756707" y="953725"/>
            <a:chExt cx="3156693" cy="3978248"/>
          </a:xfrm>
        </p:grpSpPr>
        <p:sp>
          <p:nvSpPr>
            <p:cNvPr id="8" name="7 Elipse"/>
            <p:cNvSpPr>
              <a:spLocks noChangeAspect="1"/>
            </p:cNvSpPr>
            <p:nvPr/>
          </p:nvSpPr>
          <p:spPr>
            <a:xfrm>
              <a:off x="5756707" y="2095478"/>
              <a:ext cx="2836495" cy="2836495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8" name="27 Conector recto de flecha"/>
            <p:cNvCxnSpPr/>
            <p:nvPr/>
          </p:nvCxnSpPr>
          <p:spPr>
            <a:xfrm flipH="1">
              <a:off x="7797800" y="1193800"/>
              <a:ext cx="762000" cy="990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29 CuadroTexto"/>
                <p:cNvSpPr txBox="1"/>
                <p:nvPr/>
              </p:nvSpPr>
              <p:spPr>
                <a:xfrm>
                  <a:off x="8397425" y="953725"/>
                  <a:ext cx="5159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smtClean="0"/>
                    <a:t>r </a:t>
                  </a:r>
                  <a14:m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=1</m:t>
                      </m:r>
                    </m:oMath>
                  </a14:m>
                  <a:endParaRPr lang="es-ES" sz="1200"/>
                </a:p>
              </p:txBody>
            </p:sp>
          </mc:Choice>
          <mc:Fallback xmlns="">
            <p:sp>
              <p:nvSpPr>
                <p:cNvPr id="30" name="2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425" y="953725"/>
                  <a:ext cx="515975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90" b="-1521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50 Grupo"/>
          <p:cNvGrpSpPr/>
          <p:nvPr/>
        </p:nvGrpSpPr>
        <p:grpSpPr>
          <a:xfrm>
            <a:off x="2937307" y="0"/>
            <a:ext cx="6206693" cy="4931973"/>
            <a:chOff x="2937307" y="0"/>
            <a:chExt cx="6206693" cy="4931973"/>
          </a:xfrm>
        </p:grpSpPr>
        <p:sp>
          <p:nvSpPr>
            <p:cNvPr id="5" name="4 Elipse"/>
            <p:cNvSpPr>
              <a:spLocks noChangeAspect="1"/>
            </p:cNvSpPr>
            <p:nvPr/>
          </p:nvSpPr>
          <p:spPr>
            <a:xfrm>
              <a:off x="2937307" y="2095478"/>
              <a:ext cx="2836495" cy="2836495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 flipH="1">
              <a:off x="5549901" y="266700"/>
              <a:ext cx="1384299" cy="23241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35 Grupo"/>
            <p:cNvGrpSpPr/>
            <p:nvPr/>
          </p:nvGrpSpPr>
          <p:grpSpPr>
            <a:xfrm>
              <a:off x="6450620" y="0"/>
              <a:ext cx="2693380" cy="276999"/>
              <a:chOff x="6450620" y="0"/>
              <a:chExt cx="2693380" cy="276999"/>
            </a:xfrm>
          </p:grpSpPr>
          <p:sp>
            <p:nvSpPr>
              <p:cNvPr id="33" name="32 CuadroTexto"/>
              <p:cNvSpPr txBox="1"/>
              <p:nvPr/>
            </p:nvSpPr>
            <p:spPr>
              <a:xfrm>
                <a:off x="6450620" y="0"/>
                <a:ext cx="2271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smtClean="0"/>
                  <a:t>Simétrico  respecto  al  centro de </a:t>
                </a:r>
                <a:endParaRPr lang="es-ES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36 CuadroTexto"/>
                  <p:cNvSpPr txBox="1"/>
                  <p:nvPr/>
                </p:nvSpPr>
                <p:spPr>
                  <a:xfrm>
                    <a:off x="8628025" y="0"/>
                    <a:ext cx="5159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200" smtClean="0"/>
                      <a:t>r </a:t>
                    </a:r>
                    <a14:m>
                      <m:oMath xmlns:m="http://schemas.openxmlformats.org/officeDocument/2006/math">
                        <m:r>
                          <a:rPr lang="es-ES" sz="1200" b="0" i="1" smtClean="0">
                            <a:latin typeface="Cambria Math"/>
                          </a:rPr>
                          <m:t>=1</m:t>
                        </m:r>
                      </m:oMath>
                    </a14:m>
                    <a:endParaRPr lang="es-ES" sz="1200"/>
                  </a:p>
                </p:txBody>
              </p:sp>
            </mc:Choice>
            <mc:Fallback xmlns="">
              <p:sp>
                <p:nvSpPr>
                  <p:cNvPr id="37" name="36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8025" y="0"/>
                    <a:ext cx="515975" cy="27699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47 Grupo"/>
          <p:cNvGrpSpPr/>
          <p:nvPr/>
        </p:nvGrpSpPr>
        <p:grpSpPr>
          <a:xfrm>
            <a:off x="4845684" y="458670"/>
            <a:ext cx="3781516" cy="4964501"/>
            <a:chOff x="4804201" y="458670"/>
            <a:chExt cx="3822999" cy="4964501"/>
          </a:xfrm>
        </p:grpSpPr>
        <p:sp>
          <p:nvSpPr>
            <p:cNvPr id="9" name="8 Elipse"/>
            <p:cNvSpPr>
              <a:spLocks noChangeAspect="1"/>
            </p:cNvSpPr>
            <p:nvPr/>
          </p:nvSpPr>
          <p:spPr>
            <a:xfrm>
              <a:off x="4804201" y="1600172"/>
              <a:ext cx="3822999" cy="3822999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9" name="38 Conector recto de flecha"/>
            <p:cNvCxnSpPr/>
            <p:nvPr/>
          </p:nvCxnSpPr>
          <p:spPr>
            <a:xfrm flipH="1">
              <a:off x="7416800" y="711200"/>
              <a:ext cx="673100" cy="10033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40 CuadroTexto"/>
                <p:cNvSpPr txBox="1"/>
                <p:nvPr/>
              </p:nvSpPr>
              <p:spPr>
                <a:xfrm>
                  <a:off x="7902370" y="458670"/>
                  <a:ext cx="6399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smtClean="0">
                      <a:solidFill>
                        <a:srgbClr val="FF0000"/>
                      </a:solidFill>
                    </a:rPr>
                    <a:t>r </a:t>
                  </a:r>
                  <a14:m>
                    <m:oMath xmlns:m="http://schemas.openxmlformats.org/officeDocument/2006/math">
                      <m:r>
                        <a:rPr lang="es-E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=0.5</m:t>
                      </m:r>
                    </m:oMath>
                  </a14:m>
                  <a:endParaRPr lang="es-ES" sz="12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4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370" y="458670"/>
                  <a:ext cx="63993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971" b="-1521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upo 6"/>
          <p:cNvGrpSpPr/>
          <p:nvPr/>
        </p:nvGrpSpPr>
        <p:grpSpPr>
          <a:xfrm>
            <a:off x="4371244" y="281610"/>
            <a:ext cx="630301" cy="515991"/>
            <a:chOff x="4371244" y="281610"/>
            <a:chExt cx="630301" cy="515991"/>
          </a:xfrm>
        </p:grpSpPr>
        <p:sp>
          <p:nvSpPr>
            <p:cNvPr id="47" name="46 CuadroTexto"/>
            <p:cNvSpPr txBox="1"/>
            <p:nvPr/>
          </p:nvSpPr>
          <p:spPr>
            <a:xfrm>
              <a:off x="4371244" y="281610"/>
              <a:ext cx="6303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200">
                  <a:solidFill>
                    <a:srgbClr val="0000FF"/>
                  </a:solidFill>
                </a:rPr>
                <a:t>x</a:t>
              </a:r>
              <a:r>
                <a:rPr lang="es-ES" sz="1200" smtClean="0">
                  <a:solidFill>
                    <a:srgbClr val="0000FF"/>
                  </a:solidFill>
                </a:rPr>
                <a:t> =  0.7</a:t>
              </a:r>
              <a:endParaRPr lang="es-ES" sz="1200">
                <a:solidFill>
                  <a:srgbClr val="0000FF"/>
                </a:solidFill>
              </a:endParaRPr>
            </a:p>
          </p:txBody>
        </p:sp>
        <p:cxnSp>
          <p:nvCxnSpPr>
            <p:cNvPr id="44" name="43 Conector recto de flecha"/>
            <p:cNvCxnSpPr/>
            <p:nvPr/>
          </p:nvCxnSpPr>
          <p:spPr>
            <a:xfrm>
              <a:off x="4661914" y="514727"/>
              <a:ext cx="132520" cy="282874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57 Rectángulo"/>
              <p:cNvSpPr/>
              <p:nvPr/>
            </p:nvSpPr>
            <p:spPr>
              <a:xfrm>
                <a:off x="4838837" y="6453443"/>
                <a:ext cx="87403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s-ES" sz="1200">
                    <a:solidFill>
                      <a:srgbClr val="0000FF"/>
                    </a:solidFill>
                  </a:rPr>
                  <a:t>b</a:t>
                </a:r>
                <a:r>
                  <a:rPr lang="es-ES" sz="120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</m:oMath>
                </a14:m>
                <a:r>
                  <a:rPr lang="es-ES" sz="1200" smtClean="0">
                    <a:solidFill>
                      <a:srgbClr val="0000FF"/>
                    </a:solidFill>
                  </a:rPr>
                  <a:t>1</a:t>
                </a:r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8" name="5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37" y="6453443"/>
                <a:ext cx="874037" cy="276999"/>
              </a:xfrm>
              <a:prstGeom prst="rect">
                <a:avLst/>
              </a:prstGeom>
              <a:blipFill>
                <a:blip r:embed="rId8"/>
                <a:stretch>
                  <a:fillRect l="-699"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56 Conector recto de flecha"/>
          <p:cNvCxnSpPr/>
          <p:nvPr/>
        </p:nvCxnSpPr>
        <p:spPr>
          <a:xfrm flipV="1">
            <a:off x="5767569" y="6368044"/>
            <a:ext cx="9343" cy="347296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3364719" y="294450"/>
                <a:ext cx="93705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=−0.2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19" y="294450"/>
                <a:ext cx="937051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cto 27"/>
          <p:cNvCxnSpPr/>
          <p:nvPr/>
        </p:nvCxnSpPr>
        <p:spPr>
          <a:xfrm>
            <a:off x="1776233" y="345165"/>
            <a:ext cx="0" cy="15274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79 Grupo"/>
          <p:cNvGrpSpPr/>
          <p:nvPr/>
        </p:nvGrpSpPr>
        <p:grpSpPr>
          <a:xfrm>
            <a:off x="1747173" y="609600"/>
            <a:ext cx="832741" cy="873964"/>
            <a:chOff x="1725402" y="609600"/>
            <a:chExt cx="832741" cy="873964"/>
          </a:xfrm>
        </p:grpSpPr>
        <p:grpSp>
          <p:nvGrpSpPr>
            <p:cNvPr id="62" name="Grupo 93"/>
            <p:cNvGrpSpPr/>
            <p:nvPr/>
          </p:nvGrpSpPr>
          <p:grpSpPr>
            <a:xfrm rot="16200000">
              <a:off x="2049061" y="345799"/>
              <a:ext cx="163228" cy="690830"/>
              <a:chOff x="1346200" y="3245535"/>
              <a:chExt cx="365058" cy="901555"/>
            </a:xfrm>
          </p:grpSpPr>
          <p:grpSp>
            <p:nvGrpSpPr>
              <p:cNvPr id="63" name="Grupo 96"/>
              <p:cNvGrpSpPr/>
              <p:nvPr/>
            </p:nvGrpSpPr>
            <p:grpSpPr>
              <a:xfrm>
                <a:off x="1346200" y="3632200"/>
                <a:ext cx="365058" cy="128225"/>
                <a:chOff x="1231900" y="3627778"/>
                <a:chExt cx="479358" cy="132647"/>
              </a:xfrm>
            </p:grpSpPr>
            <p:cxnSp>
              <p:nvCxnSpPr>
                <p:cNvPr id="66" name="Conector recto 99"/>
                <p:cNvCxnSpPr/>
                <p:nvPr/>
              </p:nvCxnSpPr>
              <p:spPr>
                <a:xfrm>
                  <a:off x="1231900" y="3627778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cto 100"/>
                <p:cNvCxnSpPr/>
                <p:nvPr/>
              </p:nvCxnSpPr>
              <p:spPr>
                <a:xfrm>
                  <a:off x="1231900" y="3760425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Conector recto 97"/>
              <p:cNvCxnSpPr/>
              <p:nvPr/>
            </p:nvCxnSpPr>
            <p:spPr>
              <a:xfrm>
                <a:off x="1549400" y="324553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98"/>
              <p:cNvCxnSpPr/>
              <p:nvPr/>
            </p:nvCxnSpPr>
            <p:spPr>
              <a:xfrm>
                <a:off x="1549400" y="376042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60 Elipse"/>
            <p:cNvSpPr>
              <a:spLocks noChangeAspect="1"/>
            </p:cNvSpPr>
            <p:nvPr/>
          </p:nvSpPr>
          <p:spPr>
            <a:xfrm>
              <a:off x="1725403" y="647717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69 Elipse"/>
            <p:cNvSpPr>
              <a:spLocks noChangeAspect="1"/>
            </p:cNvSpPr>
            <p:nvPr/>
          </p:nvSpPr>
          <p:spPr>
            <a:xfrm>
              <a:off x="1725402" y="1431488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9" name="78 Conector recto"/>
            <p:cNvCxnSpPr/>
            <p:nvPr/>
          </p:nvCxnSpPr>
          <p:spPr>
            <a:xfrm flipH="1">
              <a:off x="1736272" y="1464129"/>
              <a:ext cx="8218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81 CuadroTexto"/>
              <p:cNvSpPr txBox="1"/>
              <p:nvPr/>
            </p:nvSpPr>
            <p:spPr>
              <a:xfrm>
                <a:off x="1758531" y="358522"/>
                <a:ext cx="8368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x</m:t>
                    </m:r>
                    <m:r>
                      <a:rPr lang="es-ES" sz="11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=−</m:t>
                    </m:r>
                  </m:oMath>
                </a14:m>
                <a:r>
                  <a:rPr lang="es-ES" sz="1100" smtClean="0">
                    <a:solidFill>
                      <a:srgbClr val="0000FF"/>
                    </a:solidFill>
                  </a:rPr>
                  <a:t>0.2</a:t>
                </a:r>
                <a:endParaRPr lang="es-ES" sz="11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2" name="8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531" y="358522"/>
                <a:ext cx="836896" cy="261610"/>
              </a:xfrm>
              <a:prstGeom prst="rect">
                <a:avLst/>
              </a:prstGeom>
              <a:blipFill>
                <a:blip r:embed="rId10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82 Conector recto"/>
          <p:cNvCxnSpPr/>
          <p:nvPr/>
        </p:nvCxnSpPr>
        <p:spPr>
          <a:xfrm flipH="1" flipV="1">
            <a:off x="4845684" y="1556571"/>
            <a:ext cx="1683585" cy="35319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90 CuadroTexto"/>
              <p:cNvSpPr txBox="1"/>
              <p:nvPr/>
            </p:nvSpPr>
            <p:spPr>
              <a:xfrm>
                <a:off x="5879722" y="3334924"/>
                <a:ext cx="62869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1" name="9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722" y="3334924"/>
                <a:ext cx="62869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CuadroTexto"/>
              <p:cNvSpPr txBox="1"/>
              <p:nvPr/>
            </p:nvSpPr>
            <p:spPr>
              <a:xfrm>
                <a:off x="1480820" y="1833880"/>
                <a:ext cx="9898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=1−</m:t>
                      </m:r>
                      <m:r>
                        <a:rPr lang="es-ES" sz="1200" b="0" i="1" smtClean="0">
                          <a:latin typeface="Cambria Math"/>
                        </a:rPr>
                        <m:t>𝑗</m:t>
                      </m:r>
                      <m:r>
                        <a:rPr lang="es-ES" sz="1200" b="0" i="1" smtClean="0">
                          <a:latin typeface="Cambria Math"/>
                        </a:rPr>
                        <m:t> 1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20" y="1833880"/>
                <a:ext cx="989823" cy="276999"/>
              </a:xfrm>
              <a:prstGeom prst="rect">
                <a:avLst/>
              </a:prstGeom>
              <a:blipFill>
                <a:blip r:embed="rId12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96 CuadroTexto"/>
          <p:cNvSpPr txBox="1"/>
          <p:nvPr/>
        </p:nvSpPr>
        <p:spPr>
          <a:xfrm>
            <a:off x="8448675" y="895350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200" smtClean="0">
                <a:solidFill>
                  <a:srgbClr val="FF0000"/>
                </a:solidFill>
              </a:rPr>
              <a:t>g =</a:t>
            </a:r>
            <a:r>
              <a:rPr lang="es-ES" sz="1200" smtClean="0"/>
              <a:t> </a:t>
            </a:r>
            <a:r>
              <a:rPr lang="es-ES" sz="1200" smtClean="0">
                <a:solidFill>
                  <a:srgbClr val="FF0000"/>
                </a:solidFill>
              </a:rPr>
              <a:t>1</a:t>
            </a:r>
            <a:endParaRPr lang="es-ES" sz="1200">
              <a:solidFill>
                <a:srgbClr val="FF0000"/>
              </a:solidFill>
            </a:endParaRPr>
          </a:p>
        </p:txBody>
      </p:sp>
      <p:sp>
        <p:nvSpPr>
          <p:cNvPr id="103" name="102 Elipse"/>
          <p:cNvSpPr>
            <a:spLocks noChangeAspect="1"/>
          </p:cNvSpPr>
          <p:nvPr/>
        </p:nvSpPr>
        <p:spPr>
          <a:xfrm>
            <a:off x="5718877" y="3443517"/>
            <a:ext cx="97384" cy="97384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CuadroTexto"/>
          <p:cNvSpPr txBox="1"/>
          <p:nvPr/>
        </p:nvSpPr>
        <p:spPr>
          <a:xfrm>
            <a:off x="1818014" y="3400145"/>
            <a:ext cx="4908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200" smtClean="0">
                <a:solidFill>
                  <a:srgbClr val="0000FF"/>
                </a:solidFill>
              </a:rPr>
              <a:t>b = 0</a:t>
            </a:r>
            <a:endParaRPr lang="es-ES" sz="120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107 CuadroTexto"/>
              <p:cNvSpPr txBox="1"/>
              <p:nvPr/>
            </p:nvSpPr>
            <p:spPr>
              <a:xfrm>
                <a:off x="2418933" y="5756487"/>
                <a:ext cx="75129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1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8" name="10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933" y="5756487"/>
                <a:ext cx="7512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130 CuadroTexto"/>
              <p:cNvSpPr txBox="1"/>
              <p:nvPr/>
            </p:nvSpPr>
            <p:spPr>
              <a:xfrm>
                <a:off x="1682873" y="953725"/>
                <a:ext cx="68396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1" name="1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873" y="953725"/>
                <a:ext cx="683969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Conector recto 27"/>
          <p:cNvCxnSpPr/>
          <p:nvPr/>
        </p:nvCxnSpPr>
        <p:spPr>
          <a:xfrm flipH="1">
            <a:off x="1306286" y="149222"/>
            <a:ext cx="12747" cy="2300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133 CuadroTexto"/>
              <p:cNvSpPr txBox="1"/>
              <p:nvPr/>
            </p:nvSpPr>
            <p:spPr>
              <a:xfrm>
                <a:off x="1151620" y="2438890"/>
                <a:ext cx="6286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4" name="1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2438890"/>
                <a:ext cx="628698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134 CuadroTexto"/>
              <p:cNvSpPr txBox="1"/>
              <p:nvPr/>
            </p:nvSpPr>
            <p:spPr>
              <a:xfrm>
                <a:off x="1151620" y="2708920"/>
                <a:ext cx="5929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0" smtClean="0"/>
                  <a:t>z  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=</m:t>
                    </m:r>
                    <m:r>
                      <a:rPr lang="es-ES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s-ES" sz="1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5" name="1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2708920"/>
                <a:ext cx="592919" cy="276999"/>
              </a:xfrm>
              <a:prstGeom prst="rect">
                <a:avLst/>
              </a:prstGeom>
              <a:blipFill>
                <a:blip r:embed="rId16"/>
                <a:stretch>
                  <a:fillRect l="-1031"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o 34"/>
          <p:cNvGrpSpPr/>
          <p:nvPr/>
        </p:nvGrpSpPr>
        <p:grpSpPr>
          <a:xfrm>
            <a:off x="3563981" y="696183"/>
            <a:ext cx="630301" cy="520349"/>
            <a:chOff x="3563981" y="696183"/>
            <a:chExt cx="630301" cy="520349"/>
          </a:xfrm>
        </p:grpSpPr>
        <p:sp>
          <p:nvSpPr>
            <p:cNvPr id="31" name="Rectángulo 30"/>
            <p:cNvSpPr/>
            <p:nvPr/>
          </p:nvSpPr>
          <p:spPr>
            <a:xfrm>
              <a:off x="3563981" y="696183"/>
              <a:ext cx="6303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FF"/>
                  </a:solidFill>
                </a:rPr>
                <a:t>x =  </a:t>
              </a:r>
              <a:r>
                <a:rPr lang="es-ES" sz="1200" smtClean="0">
                  <a:solidFill>
                    <a:srgbClr val="0000FF"/>
                  </a:solidFill>
                </a:rPr>
                <a:t>0.5</a:t>
              </a:r>
              <a:endParaRPr lang="es-ES" sz="1200">
                <a:solidFill>
                  <a:srgbClr val="0000FF"/>
                </a:solidFill>
              </a:endParaRPr>
            </a:p>
          </p:txBody>
        </p:sp>
        <p:cxnSp>
          <p:nvCxnSpPr>
            <p:cNvPr id="104" name="103 Conector recto de flecha"/>
            <p:cNvCxnSpPr/>
            <p:nvPr/>
          </p:nvCxnSpPr>
          <p:spPr>
            <a:xfrm>
              <a:off x="3848161" y="918306"/>
              <a:ext cx="215426" cy="298226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orma libre 33"/>
          <p:cNvSpPr/>
          <p:nvPr/>
        </p:nvSpPr>
        <p:spPr>
          <a:xfrm>
            <a:off x="5212976" y="2052918"/>
            <a:ext cx="277906" cy="304800"/>
          </a:xfrm>
          <a:custGeom>
            <a:avLst/>
            <a:gdLst>
              <a:gd name="connsiteX0" fmla="*/ 277906 w 277906"/>
              <a:gd name="connsiteY0" fmla="*/ 0 h 304800"/>
              <a:gd name="connsiteX1" fmla="*/ 156883 w 277906"/>
              <a:gd name="connsiteY1" fmla="*/ 116541 h 304800"/>
              <a:gd name="connsiteX2" fmla="*/ 44824 w 277906"/>
              <a:gd name="connsiteY2" fmla="*/ 242047 h 304800"/>
              <a:gd name="connsiteX3" fmla="*/ 0 w 277906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906" h="304800">
                <a:moveTo>
                  <a:pt x="277906" y="0"/>
                </a:moveTo>
                <a:cubicBezTo>
                  <a:pt x="236818" y="38100"/>
                  <a:pt x="195730" y="76200"/>
                  <a:pt x="156883" y="116541"/>
                </a:cubicBezTo>
                <a:cubicBezTo>
                  <a:pt x="118036" y="156882"/>
                  <a:pt x="70971" y="210671"/>
                  <a:pt x="44824" y="242047"/>
                </a:cubicBezTo>
                <a:cubicBezTo>
                  <a:pt x="18677" y="273424"/>
                  <a:pt x="9338" y="289112"/>
                  <a:pt x="0" y="304800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>
            <a:spLocks noChangeAspect="1"/>
          </p:cNvSpPr>
          <p:nvPr/>
        </p:nvSpPr>
        <p:spPr>
          <a:xfrm>
            <a:off x="5454037" y="1998818"/>
            <a:ext cx="97384" cy="97384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91 CuadroTexto"/>
              <p:cNvSpPr txBox="1"/>
              <p:nvPr/>
            </p:nvSpPr>
            <p:spPr>
              <a:xfrm>
                <a:off x="6545278" y="4349057"/>
                <a:ext cx="98982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=1−</m:t>
                      </m:r>
                      <m:r>
                        <a:rPr lang="es-ES" sz="1200" b="0" i="1" smtClean="0">
                          <a:latin typeface="Cambria Math"/>
                        </a:rPr>
                        <m:t>𝑗</m:t>
                      </m:r>
                      <m:r>
                        <a:rPr lang="es-ES" sz="1200" b="0" i="1" smtClean="0">
                          <a:latin typeface="Cambria Math"/>
                        </a:rPr>
                        <m:t> 1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0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278" y="4349057"/>
                <a:ext cx="989823" cy="276999"/>
              </a:xfrm>
              <a:prstGeom prst="rect">
                <a:avLst/>
              </a:prstGeom>
              <a:blipFill>
                <a:blip r:embed="rId17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52 Elipse"/>
          <p:cNvSpPr>
            <a:spLocks noChangeAspect="1"/>
          </p:cNvSpPr>
          <p:nvPr/>
        </p:nvSpPr>
        <p:spPr>
          <a:xfrm>
            <a:off x="6288443" y="4610087"/>
            <a:ext cx="97384" cy="973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orma libre 39"/>
          <p:cNvSpPr/>
          <p:nvPr/>
        </p:nvSpPr>
        <p:spPr>
          <a:xfrm>
            <a:off x="5765800" y="3524250"/>
            <a:ext cx="558800" cy="1143000"/>
          </a:xfrm>
          <a:custGeom>
            <a:avLst/>
            <a:gdLst>
              <a:gd name="connsiteX0" fmla="*/ 558800 w 558800"/>
              <a:gd name="connsiteY0" fmla="*/ 1143000 h 1143000"/>
              <a:gd name="connsiteX1" fmla="*/ 387350 w 558800"/>
              <a:gd name="connsiteY1" fmla="*/ 977900 h 1143000"/>
              <a:gd name="connsiteX2" fmla="*/ 241300 w 558800"/>
              <a:gd name="connsiteY2" fmla="*/ 768350 h 1143000"/>
              <a:gd name="connsiteX3" fmla="*/ 114300 w 558800"/>
              <a:gd name="connsiteY3" fmla="*/ 539750 h 1143000"/>
              <a:gd name="connsiteX4" fmla="*/ 25400 w 558800"/>
              <a:gd name="connsiteY4" fmla="*/ 273050 h 1143000"/>
              <a:gd name="connsiteX5" fmla="*/ 0 w 558800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143000">
                <a:moveTo>
                  <a:pt x="558800" y="1143000"/>
                </a:moveTo>
                <a:cubicBezTo>
                  <a:pt x="499533" y="1091671"/>
                  <a:pt x="440267" y="1040342"/>
                  <a:pt x="387350" y="977900"/>
                </a:cubicBezTo>
                <a:cubicBezTo>
                  <a:pt x="334433" y="915458"/>
                  <a:pt x="286808" y="841375"/>
                  <a:pt x="241300" y="768350"/>
                </a:cubicBezTo>
                <a:cubicBezTo>
                  <a:pt x="195792" y="695325"/>
                  <a:pt x="150283" y="622300"/>
                  <a:pt x="114300" y="539750"/>
                </a:cubicBezTo>
                <a:cubicBezTo>
                  <a:pt x="78317" y="457200"/>
                  <a:pt x="44450" y="363008"/>
                  <a:pt x="25400" y="273050"/>
                </a:cubicBezTo>
                <a:cubicBezTo>
                  <a:pt x="6350" y="183092"/>
                  <a:pt x="3175" y="91546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3" name="Conector recto de flecha 42"/>
          <p:cNvCxnSpPr/>
          <p:nvPr/>
        </p:nvCxnSpPr>
        <p:spPr>
          <a:xfrm>
            <a:off x="2385332" y="3524250"/>
            <a:ext cx="424439" cy="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1272315" y="664646"/>
            <a:ext cx="477335" cy="816953"/>
            <a:chOff x="386490" y="3064946"/>
            <a:chExt cx="477335" cy="816953"/>
          </a:xfrm>
        </p:grpSpPr>
        <p:cxnSp>
          <p:nvCxnSpPr>
            <p:cNvPr id="123" name="122 Conector recto"/>
            <p:cNvCxnSpPr/>
            <p:nvPr/>
          </p:nvCxnSpPr>
          <p:spPr>
            <a:xfrm>
              <a:off x="433519" y="3083350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>
              <a:off x="424554" y="3867761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125 Elipse"/>
            <p:cNvSpPr>
              <a:spLocks noChangeAspect="1"/>
            </p:cNvSpPr>
            <p:nvPr/>
          </p:nvSpPr>
          <p:spPr>
            <a:xfrm>
              <a:off x="401730" y="3064946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128 Elipse"/>
            <p:cNvSpPr>
              <a:spLocks noChangeAspect="1"/>
            </p:cNvSpPr>
            <p:nvPr/>
          </p:nvSpPr>
          <p:spPr>
            <a:xfrm>
              <a:off x="386490" y="3847266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07" name="Grupo 96"/>
            <p:cNvGrpSpPr/>
            <p:nvPr/>
          </p:nvGrpSpPr>
          <p:grpSpPr>
            <a:xfrm>
              <a:off x="558056" y="3422975"/>
              <a:ext cx="232519" cy="112987"/>
              <a:chOff x="1231900" y="3627778"/>
              <a:chExt cx="479358" cy="132647"/>
            </a:xfrm>
          </p:grpSpPr>
          <p:cxnSp>
            <p:nvCxnSpPr>
              <p:cNvPr id="133" name="Conector recto 99"/>
              <p:cNvCxnSpPr/>
              <p:nvPr/>
            </p:nvCxnSpPr>
            <p:spPr>
              <a:xfrm>
                <a:off x="1231900" y="3627778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ector recto 100"/>
              <p:cNvCxnSpPr/>
              <p:nvPr/>
            </p:nvCxnSpPr>
            <p:spPr>
              <a:xfrm>
                <a:off x="1231900" y="3760425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Conector recto 97"/>
            <p:cNvCxnSpPr/>
            <p:nvPr/>
          </p:nvCxnSpPr>
          <p:spPr>
            <a:xfrm>
              <a:off x="687482" y="3082262"/>
              <a:ext cx="0" cy="340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98"/>
            <p:cNvCxnSpPr/>
            <p:nvPr/>
          </p:nvCxnSpPr>
          <p:spPr>
            <a:xfrm>
              <a:off x="687482" y="3535962"/>
              <a:ext cx="0" cy="340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2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82" grpId="0"/>
      <p:bldP spid="91" grpId="0" animBg="1"/>
      <p:bldP spid="92" grpId="0"/>
      <p:bldP spid="97" grpId="0" animBg="1"/>
      <p:bldP spid="103" grpId="0" animBg="1"/>
      <p:bldP spid="105" grpId="0" animBg="1"/>
      <p:bldP spid="108" grpId="0" animBg="1"/>
      <p:bldP spid="131" grpId="0" animBg="1"/>
      <p:bldP spid="134" grpId="0"/>
      <p:bldP spid="135" grpId="0"/>
      <p:bldP spid="34" grpId="0" animBg="1"/>
      <p:bldP spid="100" grpId="0" animBg="1"/>
      <p:bldP spid="53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 Grupo"/>
          <p:cNvGrpSpPr/>
          <p:nvPr/>
        </p:nvGrpSpPr>
        <p:grpSpPr>
          <a:xfrm>
            <a:off x="1767089" y="802550"/>
            <a:ext cx="611739" cy="822378"/>
            <a:chOff x="5553499" y="2273708"/>
            <a:chExt cx="764674" cy="1027973"/>
          </a:xfrm>
        </p:grpSpPr>
        <p:grpSp>
          <p:nvGrpSpPr>
            <p:cNvPr id="5" name="Grupo 20"/>
            <p:cNvGrpSpPr/>
            <p:nvPr/>
          </p:nvGrpSpPr>
          <p:grpSpPr>
            <a:xfrm>
              <a:off x="5606255" y="2302712"/>
              <a:ext cx="711918" cy="962037"/>
              <a:chOff x="7924037" y="650898"/>
              <a:chExt cx="711918" cy="962037"/>
            </a:xfrm>
          </p:grpSpPr>
          <p:grpSp>
            <p:nvGrpSpPr>
              <p:cNvPr id="8" name="34 Grupo"/>
              <p:cNvGrpSpPr/>
              <p:nvPr/>
            </p:nvGrpSpPr>
            <p:grpSpPr>
              <a:xfrm>
                <a:off x="7924037" y="650898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14" name="35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36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37 Grupo"/>
              <p:cNvGrpSpPr/>
              <p:nvPr/>
            </p:nvGrpSpPr>
            <p:grpSpPr>
              <a:xfrm flipV="1">
                <a:off x="7957684" y="1432690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12" name="38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39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40 Rectángulo"/>
              <p:cNvSpPr/>
              <p:nvPr/>
            </p:nvSpPr>
            <p:spPr>
              <a:xfrm>
                <a:off x="8148965" y="843019"/>
                <a:ext cx="190005" cy="605641"/>
              </a:xfrm>
              <a:prstGeom prst="rect">
                <a:avLst/>
              </a:prstGeom>
              <a:solidFill>
                <a:srgbClr val="66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42 CuadroTexto"/>
              <p:cNvSpPr txBox="1"/>
              <p:nvPr/>
            </p:nvSpPr>
            <p:spPr>
              <a:xfrm>
                <a:off x="8451224" y="92177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6" name="29 Elipse"/>
            <p:cNvSpPr>
              <a:spLocks noChangeAspect="1"/>
            </p:cNvSpPr>
            <p:nvPr/>
          </p:nvSpPr>
          <p:spPr>
            <a:xfrm flipH="1">
              <a:off x="5553499" y="2273708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29 Elipse"/>
            <p:cNvSpPr>
              <a:spLocks noChangeAspect="1"/>
            </p:cNvSpPr>
            <p:nvPr/>
          </p:nvSpPr>
          <p:spPr>
            <a:xfrm flipH="1">
              <a:off x="5578899" y="3238908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6" name="Conector recto 27"/>
          <p:cNvCxnSpPr/>
          <p:nvPr/>
        </p:nvCxnSpPr>
        <p:spPr>
          <a:xfrm>
            <a:off x="1802357" y="400040"/>
            <a:ext cx="0" cy="15274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27"/>
          <p:cNvCxnSpPr/>
          <p:nvPr/>
        </p:nvCxnSpPr>
        <p:spPr>
          <a:xfrm>
            <a:off x="1046890" y="399203"/>
            <a:ext cx="0" cy="15274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79 Grupo"/>
          <p:cNvGrpSpPr/>
          <p:nvPr/>
        </p:nvGrpSpPr>
        <p:grpSpPr>
          <a:xfrm>
            <a:off x="1017830" y="751114"/>
            <a:ext cx="832741" cy="873964"/>
            <a:chOff x="1725402" y="609600"/>
            <a:chExt cx="832741" cy="873964"/>
          </a:xfrm>
        </p:grpSpPr>
        <p:grpSp>
          <p:nvGrpSpPr>
            <p:cNvPr id="20" name="Grupo 93"/>
            <p:cNvGrpSpPr/>
            <p:nvPr/>
          </p:nvGrpSpPr>
          <p:grpSpPr>
            <a:xfrm rot="16200000">
              <a:off x="2049061" y="345799"/>
              <a:ext cx="163228" cy="690830"/>
              <a:chOff x="1346200" y="3245535"/>
              <a:chExt cx="365058" cy="901555"/>
            </a:xfrm>
          </p:grpSpPr>
          <p:grpSp>
            <p:nvGrpSpPr>
              <p:cNvPr id="24" name="Grupo 96"/>
              <p:cNvGrpSpPr/>
              <p:nvPr/>
            </p:nvGrpSpPr>
            <p:grpSpPr>
              <a:xfrm>
                <a:off x="1346200" y="3632200"/>
                <a:ext cx="365058" cy="128225"/>
                <a:chOff x="1231900" y="3627778"/>
                <a:chExt cx="479358" cy="132647"/>
              </a:xfrm>
            </p:grpSpPr>
            <p:cxnSp>
              <p:nvCxnSpPr>
                <p:cNvPr id="27" name="Conector recto 99"/>
                <p:cNvCxnSpPr/>
                <p:nvPr/>
              </p:nvCxnSpPr>
              <p:spPr>
                <a:xfrm>
                  <a:off x="1231900" y="3627778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100"/>
                <p:cNvCxnSpPr/>
                <p:nvPr/>
              </p:nvCxnSpPr>
              <p:spPr>
                <a:xfrm>
                  <a:off x="1231900" y="3760425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Conector recto 97"/>
              <p:cNvCxnSpPr/>
              <p:nvPr/>
            </p:nvCxnSpPr>
            <p:spPr>
              <a:xfrm>
                <a:off x="1549400" y="324553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98"/>
              <p:cNvCxnSpPr/>
              <p:nvPr/>
            </p:nvCxnSpPr>
            <p:spPr>
              <a:xfrm>
                <a:off x="1549400" y="376042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60 Elipse"/>
            <p:cNvSpPr>
              <a:spLocks noChangeAspect="1"/>
            </p:cNvSpPr>
            <p:nvPr/>
          </p:nvSpPr>
          <p:spPr>
            <a:xfrm>
              <a:off x="1725403" y="647717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69 Elipse"/>
            <p:cNvSpPr>
              <a:spLocks noChangeAspect="1"/>
            </p:cNvSpPr>
            <p:nvPr/>
          </p:nvSpPr>
          <p:spPr>
            <a:xfrm>
              <a:off x="1725402" y="1431488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" name="78 Conector recto"/>
            <p:cNvCxnSpPr/>
            <p:nvPr/>
          </p:nvCxnSpPr>
          <p:spPr>
            <a:xfrm flipH="1">
              <a:off x="1736272" y="1464129"/>
              <a:ext cx="8218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81 CuadroTexto"/>
              <p:cNvSpPr txBox="1"/>
              <p:nvPr/>
            </p:nvSpPr>
            <p:spPr>
              <a:xfrm>
                <a:off x="1029188" y="500036"/>
                <a:ext cx="8368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x</m:t>
                    </m:r>
                    <m:r>
                      <a:rPr lang="es-ES" sz="11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=−</m:t>
                    </m:r>
                  </m:oMath>
                </a14:m>
                <a:r>
                  <a:rPr lang="es-ES" sz="1100" smtClean="0">
                    <a:solidFill>
                      <a:srgbClr val="0000FF"/>
                    </a:solidFill>
                  </a:rPr>
                  <a:t>0.2</a:t>
                </a:r>
                <a:endParaRPr lang="es-ES" sz="11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8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88" y="500036"/>
                <a:ext cx="836896" cy="261610"/>
              </a:xfrm>
              <a:prstGeom prst="rect">
                <a:avLst/>
              </a:prstGeom>
              <a:blipFill>
                <a:blip r:embed="rId2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91 CuadroTexto"/>
              <p:cNvSpPr txBox="1"/>
              <p:nvPr/>
            </p:nvSpPr>
            <p:spPr>
              <a:xfrm>
                <a:off x="748808" y="1899070"/>
                <a:ext cx="9898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=1−</m:t>
                      </m:r>
                      <m:r>
                        <a:rPr lang="es-ES" sz="1200" b="0" i="1" smtClean="0">
                          <a:latin typeface="Cambria Math"/>
                        </a:rPr>
                        <m:t>𝑗</m:t>
                      </m:r>
                      <m:r>
                        <a:rPr lang="es-ES" sz="1200" b="0" i="1" smtClean="0">
                          <a:latin typeface="Cambria Math"/>
                        </a:rPr>
                        <m:t> 1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8" y="1899070"/>
                <a:ext cx="989823" cy="276999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130 CuadroTexto"/>
              <p:cNvSpPr txBox="1"/>
              <p:nvPr/>
            </p:nvSpPr>
            <p:spPr>
              <a:xfrm>
                <a:off x="953530" y="1095239"/>
                <a:ext cx="68396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1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30" y="1095239"/>
                <a:ext cx="68396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ctor recto 27"/>
          <p:cNvCxnSpPr/>
          <p:nvPr/>
        </p:nvCxnSpPr>
        <p:spPr>
          <a:xfrm>
            <a:off x="532173" y="369905"/>
            <a:ext cx="17507" cy="17036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133 CuadroTexto"/>
              <p:cNvSpPr txBox="1"/>
              <p:nvPr/>
            </p:nvSpPr>
            <p:spPr>
              <a:xfrm>
                <a:off x="261179" y="2097823"/>
                <a:ext cx="6286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1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79" y="2097823"/>
                <a:ext cx="62869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134 CuadroTexto"/>
              <p:cNvSpPr txBox="1"/>
              <p:nvPr/>
            </p:nvSpPr>
            <p:spPr>
              <a:xfrm>
                <a:off x="266373" y="2383210"/>
                <a:ext cx="5929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0" smtClean="0"/>
                  <a:t>z  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=</m:t>
                    </m:r>
                    <m:r>
                      <a:rPr lang="es-ES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s-ES" sz="1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1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3" y="2383210"/>
                <a:ext cx="592919" cy="276999"/>
              </a:xfrm>
              <a:prstGeom prst="rect">
                <a:avLst/>
              </a:prstGeom>
              <a:blipFill>
                <a:blip r:embed="rId6"/>
                <a:stretch>
                  <a:fillRect l="-1031"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o 34"/>
          <p:cNvGrpSpPr/>
          <p:nvPr/>
        </p:nvGrpSpPr>
        <p:grpSpPr>
          <a:xfrm>
            <a:off x="542972" y="806160"/>
            <a:ext cx="477335" cy="816953"/>
            <a:chOff x="386490" y="3064946"/>
            <a:chExt cx="477335" cy="816953"/>
          </a:xfrm>
        </p:grpSpPr>
        <p:cxnSp>
          <p:nvCxnSpPr>
            <p:cNvPr id="36" name="122 Conector recto"/>
            <p:cNvCxnSpPr/>
            <p:nvPr/>
          </p:nvCxnSpPr>
          <p:spPr>
            <a:xfrm>
              <a:off x="433519" y="3083350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24 Conector recto"/>
            <p:cNvCxnSpPr/>
            <p:nvPr/>
          </p:nvCxnSpPr>
          <p:spPr>
            <a:xfrm>
              <a:off x="424554" y="3867761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125 Elipse"/>
            <p:cNvSpPr>
              <a:spLocks noChangeAspect="1"/>
            </p:cNvSpPr>
            <p:nvPr/>
          </p:nvSpPr>
          <p:spPr>
            <a:xfrm>
              <a:off x="401730" y="3064946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128 Elipse"/>
            <p:cNvSpPr>
              <a:spLocks noChangeAspect="1"/>
            </p:cNvSpPr>
            <p:nvPr/>
          </p:nvSpPr>
          <p:spPr>
            <a:xfrm>
              <a:off x="386490" y="3847266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96"/>
            <p:cNvGrpSpPr/>
            <p:nvPr/>
          </p:nvGrpSpPr>
          <p:grpSpPr>
            <a:xfrm>
              <a:off x="558056" y="3422975"/>
              <a:ext cx="232519" cy="112987"/>
              <a:chOff x="1231900" y="3627778"/>
              <a:chExt cx="479358" cy="132647"/>
            </a:xfrm>
          </p:grpSpPr>
          <p:cxnSp>
            <p:nvCxnSpPr>
              <p:cNvPr id="43" name="Conector recto 99"/>
              <p:cNvCxnSpPr/>
              <p:nvPr/>
            </p:nvCxnSpPr>
            <p:spPr>
              <a:xfrm>
                <a:off x="1231900" y="3627778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100"/>
              <p:cNvCxnSpPr/>
              <p:nvPr/>
            </p:nvCxnSpPr>
            <p:spPr>
              <a:xfrm>
                <a:off x="1231900" y="3760425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ector recto 97"/>
            <p:cNvCxnSpPr/>
            <p:nvPr/>
          </p:nvCxnSpPr>
          <p:spPr>
            <a:xfrm>
              <a:off x="687482" y="3082262"/>
              <a:ext cx="0" cy="340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98"/>
            <p:cNvCxnSpPr/>
            <p:nvPr/>
          </p:nvCxnSpPr>
          <p:spPr>
            <a:xfrm>
              <a:off x="687482" y="3535962"/>
              <a:ext cx="0" cy="340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2980991" y="158853"/>
            <a:ext cx="2679932" cy="620106"/>
            <a:chOff x="2980991" y="158853"/>
            <a:chExt cx="2679932" cy="620106"/>
          </a:xfrm>
        </p:grpSpPr>
        <p:sp>
          <p:nvSpPr>
            <p:cNvPr id="46" name="CuadroTexto 45"/>
            <p:cNvSpPr txBox="1"/>
            <p:nvPr/>
          </p:nvSpPr>
          <p:spPr>
            <a:xfrm>
              <a:off x="2980991" y="218479"/>
              <a:ext cx="953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smtClean="0"/>
                <a:t>Impedancia</a:t>
              </a:r>
            </a:p>
            <a:p>
              <a:pPr algn="ctr"/>
              <a:r>
                <a:rPr lang="es-ES" sz="1200" smtClean="0"/>
                <a:t>normalizada</a:t>
              </a:r>
              <a:endParaRPr lang="es-ES" sz="120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3922288" y="2646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=</a:t>
              </a:r>
              <a:endParaRPr lang="es-ES"/>
            </a:p>
          </p:txBody>
        </p:sp>
        <p:cxnSp>
          <p:nvCxnSpPr>
            <p:cNvPr id="53" name="Conector recto 52"/>
            <p:cNvCxnSpPr/>
            <p:nvPr/>
          </p:nvCxnSpPr>
          <p:spPr>
            <a:xfrm>
              <a:off x="4339968" y="449312"/>
              <a:ext cx="12627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uadroTexto 53"/>
            <p:cNvSpPr txBox="1"/>
            <p:nvPr/>
          </p:nvSpPr>
          <p:spPr>
            <a:xfrm>
              <a:off x="4325300" y="158853"/>
              <a:ext cx="1335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smtClean="0"/>
                <a:t>Impedancia  [  </a:t>
              </a:r>
              <a:r>
                <a:rPr lang="es-ES" sz="1200" smtClean="0">
                  <a:sym typeface="Symbol" panose="05050102010706020507" pitchFamily="18" charset="2"/>
                </a:rPr>
                <a:t>  ]</a:t>
              </a:r>
              <a:endParaRPr lang="es-ES" sz="1200" smtClean="0"/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4669768" y="501960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smtClean="0"/>
                <a:t>50 [ </a:t>
              </a:r>
              <a:r>
                <a:rPr lang="es-ES" sz="1200" smtClean="0">
                  <a:sym typeface="Symbol" panose="05050102010706020507" pitchFamily="18" charset="2"/>
                </a:rPr>
                <a:t> ]</a:t>
              </a:r>
              <a:endParaRPr lang="es-ES" sz="1200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6230186" y="171961"/>
            <a:ext cx="2677592" cy="600516"/>
            <a:chOff x="6230186" y="171961"/>
            <a:chExt cx="2677592" cy="600516"/>
          </a:xfrm>
        </p:grpSpPr>
        <p:sp>
          <p:nvSpPr>
            <p:cNvPr id="56" name="CuadroTexto 55"/>
            <p:cNvSpPr txBox="1"/>
            <p:nvPr/>
          </p:nvSpPr>
          <p:spPr>
            <a:xfrm>
              <a:off x="6230186" y="231587"/>
              <a:ext cx="953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smtClean="0"/>
                <a:t>Admitancia</a:t>
              </a:r>
            </a:p>
            <a:p>
              <a:pPr algn="ctr"/>
              <a:r>
                <a:rPr lang="es-ES" sz="1200" smtClean="0"/>
                <a:t>normalizada</a:t>
              </a:r>
              <a:endParaRPr lang="es-ES" sz="1200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7171482" y="2777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=</a:t>
              </a:r>
              <a:endParaRPr lang="es-ES"/>
            </a:p>
          </p:txBody>
        </p:sp>
        <p:cxnSp>
          <p:nvCxnSpPr>
            <p:cNvPr id="58" name="Conector recto 57"/>
            <p:cNvCxnSpPr/>
            <p:nvPr/>
          </p:nvCxnSpPr>
          <p:spPr>
            <a:xfrm>
              <a:off x="7589162" y="462420"/>
              <a:ext cx="12627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adroTexto 58"/>
            <p:cNvSpPr txBox="1"/>
            <p:nvPr/>
          </p:nvSpPr>
          <p:spPr>
            <a:xfrm>
              <a:off x="7576836" y="171961"/>
              <a:ext cx="13309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smtClean="0"/>
                <a:t>Admitanvcia  [  S</a:t>
              </a:r>
              <a:r>
                <a:rPr lang="es-ES" sz="1200" smtClean="0">
                  <a:sym typeface="Symbol" panose="05050102010706020507" pitchFamily="18" charset="2"/>
                </a:rPr>
                <a:t>  ]</a:t>
              </a:r>
              <a:endParaRPr lang="es-ES" sz="1200" smtClean="0"/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7743424" y="495478"/>
              <a:ext cx="982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smtClean="0"/>
                <a:t>( 1/ 50 )  [ S</a:t>
              </a:r>
              <a:r>
                <a:rPr lang="es-ES" sz="1200" smtClean="0">
                  <a:sym typeface="Symbol" panose="05050102010706020507" pitchFamily="18" charset="2"/>
                </a:rPr>
                <a:t> ]</a:t>
              </a:r>
              <a:endParaRPr lang="es-E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25 CuadroTexto"/>
              <p:cNvSpPr txBox="1"/>
              <p:nvPr/>
            </p:nvSpPr>
            <p:spPr>
              <a:xfrm>
                <a:off x="3509928" y="1670341"/>
                <a:ext cx="3973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0" smtClean="0"/>
                  <a:t>Z </a:t>
                </a:r>
                <a:r>
                  <a:rPr lang="es-ES" sz="1200" b="0" smtClean="0"/>
                  <a:t> =   z  </a:t>
                </a:r>
                <a:r>
                  <a:rPr lang="es-ES" sz="1200" b="0" smtClean="0">
                    <a:sym typeface="Symbol" panose="05050102010706020507" pitchFamily="18" charset="2"/>
                  </a:rPr>
                  <a:t>  50   =  </a:t>
                </a:r>
                <a:r>
                  <a:rPr lang="es-ES" sz="1200" b="0" smtClean="0"/>
                  <a:t>( 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0.5+</m:t>
                    </m:r>
                    <m:r>
                      <a:rPr lang="es-ES" sz="1200" b="0" i="1" smtClean="0">
                        <a:latin typeface="Cambria Math"/>
                      </a:rPr>
                      <m:t>𝑗</m:t>
                    </m:r>
                    <m:r>
                      <a:rPr lang="es-ES" sz="1200" b="0" i="1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z="1200" smtClean="0">
                    <a:solidFill>
                      <a:schemeClr val="tx1"/>
                    </a:solidFill>
                  </a:rPr>
                  <a:t>7 )</a:t>
                </a:r>
                <a:r>
                  <a:rPr lang="es-ES" sz="1200" smtClean="0">
                    <a:solidFill>
                      <a:srgbClr val="0000FF"/>
                    </a:solidFill>
                  </a:rPr>
                  <a:t> </a:t>
                </a:r>
                <a:r>
                  <a:rPr lang="es-ES" sz="1200" smtClean="0">
                    <a:sym typeface="Symbol" panose="05050102010706020507" pitchFamily="18" charset="2"/>
                  </a:rPr>
                  <a:t> 50  =  </a:t>
                </a:r>
                <a:r>
                  <a:rPr lang="es-ES" smtClean="0">
                    <a:sym typeface="Symbol" panose="05050102010706020507" pitchFamily="18" charset="2"/>
                  </a:rPr>
                  <a:t>25 + j 35       </a:t>
                </a:r>
                <a:endParaRPr lang="es-ES"/>
              </a:p>
            </p:txBody>
          </p:sp>
        </mc:Choice>
        <mc:Fallback xmlns="">
          <p:sp>
            <p:nvSpPr>
              <p:cNvPr id="64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28" y="1670341"/>
                <a:ext cx="3973011" cy="369332"/>
              </a:xfrm>
              <a:prstGeom prst="rect">
                <a:avLst/>
              </a:prstGeom>
              <a:blipFill>
                <a:blip r:embed="rId7"/>
                <a:stretch>
                  <a:fillRect l="-1380" t="-1147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uadroTexto 64"/>
          <p:cNvSpPr txBox="1"/>
          <p:nvPr/>
        </p:nvSpPr>
        <p:spPr>
          <a:xfrm>
            <a:off x="4748246" y="1181116"/>
            <a:ext cx="170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Desnormalización </a:t>
            </a:r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/>
              <p:cNvSpPr txBox="1"/>
              <p:nvPr/>
            </p:nvSpPr>
            <p:spPr>
              <a:xfrm>
                <a:off x="4166586" y="2580711"/>
                <a:ext cx="4850751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smtClean="0">
                    <a:sym typeface="Symbol" panose="05050102010706020507" pitchFamily="18" charset="2"/>
                  </a:rPr>
                  <a:t></a:t>
                </a:r>
                <a:r>
                  <a:rPr lang="es-ES" sz="1200" smtClean="0"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latin typeface="Cambria Math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∆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10 ×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6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× 10</m:t>
                        </m:r>
                      </m:den>
                    </m:f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 1590 pF</a:t>
                </a:r>
                <a:endParaRPr lang="es-ES"/>
              </a:p>
            </p:txBody>
          </p:sp>
        </mc:Choice>
        <mc:Fallback xmlns="">
          <p:sp>
            <p:nvSpPr>
              <p:cNvPr id="66" name="Cuadro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86" y="2580711"/>
                <a:ext cx="4850751" cy="657552"/>
              </a:xfrm>
              <a:prstGeom prst="rect">
                <a:avLst/>
              </a:prstGeom>
              <a:blipFill>
                <a:blip r:embed="rId8"/>
                <a:stretch>
                  <a:fillRect l="-1256" r="-2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/>
              <p:cNvSpPr txBox="1"/>
              <p:nvPr/>
            </p:nvSpPr>
            <p:spPr>
              <a:xfrm>
                <a:off x="135111" y="3561305"/>
                <a:ext cx="408605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>
                    <a:sym typeface="Symbol" panose="05050102010706020507" pitchFamily="18" charset="2"/>
                  </a:rPr>
                  <a:t> B  </a:t>
                </a:r>
                <a:r>
                  <a:rPr lang="es-ES" sz="1200" smtClean="0">
                    <a:sym typeface="Symbol" panose="05050102010706020507" pitchFamily="18" charset="2"/>
                  </a:rPr>
                  <a:t>=</a:t>
                </a:r>
                <a:r>
                  <a:rPr lang="es-ES" smtClean="0">
                    <a:sym typeface="Symbol" panose="05050102010706020507" pitchFamily="18" charset="2"/>
                  </a:rPr>
                  <a:t>  </a:t>
                </a:r>
                <a:r>
                  <a:rPr lang="es-ES" sz="1200" smtClean="0">
                    <a:sym typeface="Symbol" panose="05050102010706020507" pitchFamily="18" charset="2"/>
                  </a:rPr>
                  <a:t> b      (1/50)    =  1    (1/50 )  =  1/50   S  </a:t>
                </a:r>
                <a:r>
                  <a:rPr lang="es-ES" sz="1400" smtClean="0">
                    <a:sym typeface="Symbol" panose="05050102010706020507" pitchFamily="18" charset="2"/>
                  </a:rPr>
                  <a:t>=  </a:t>
                </a:r>
                <a:r>
                  <a:rPr lang="es-ES" smtClean="0">
                    <a:sym typeface="Symbol" panose="05050102010706020507" pitchFamily="18" charset="2"/>
                  </a:rPr>
                  <a:t>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sub>
                    </m:sSub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67" name="Cuadro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1" y="3561305"/>
                <a:ext cx="4086055" cy="390748"/>
              </a:xfrm>
              <a:prstGeom prst="rect">
                <a:avLst/>
              </a:prstGeom>
              <a:blipFill>
                <a:blip r:embed="rId9"/>
                <a:stretch>
                  <a:fillRect l="-1194" t="-9375" b="-203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25 CuadroTexto"/>
              <p:cNvSpPr txBox="1"/>
              <p:nvPr/>
            </p:nvSpPr>
            <p:spPr>
              <a:xfrm>
                <a:off x="1509463" y="176662"/>
                <a:ext cx="13488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0" smtClean="0"/>
                  <a:t> z </a:t>
                </a:r>
                <a:r>
                  <a:rPr lang="es-ES" sz="1200" b="0" smtClean="0">
                    <a:sym typeface="Symbol" panose="05050102010706020507" pitchFamily="18" charset="2"/>
                  </a:rPr>
                  <a:t> =  </a:t>
                </a:r>
                <a:r>
                  <a:rPr lang="es-ES" sz="1200" b="0" smtClean="0"/>
                  <a:t> 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0.5+</m:t>
                    </m:r>
                    <m:r>
                      <a:rPr lang="es-ES" sz="1200" b="0" i="1" smtClean="0">
                        <a:latin typeface="Cambria Math"/>
                      </a:rPr>
                      <m:t>𝑗</m:t>
                    </m:r>
                    <m:r>
                      <a:rPr lang="es-ES" sz="1200" b="0" i="1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z="1200" smtClean="0">
                    <a:solidFill>
                      <a:schemeClr val="tx1"/>
                    </a:solidFill>
                  </a:rPr>
                  <a:t>7 </a:t>
                </a:r>
                <a:r>
                  <a:rPr lang="es-ES" sz="1200" smtClean="0">
                    <a:sym typeface="Symbol" panose="05050102010706020507" pitchFamily="18" charset="2"/>
                  </a:rPr>
                  <a:t>  </a:t>
                </a:r>
                <a:endParaRPr lang="es-ES" sz="1200"/>
              </a:p>
            </p:txBody>
          </p:sp>
        </mc:Choice>
        <mc:Fallback xmlns="">
          <p:sp>
            <p:nvSpPr>
              <p:cNvPr id="68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463" y="176662"/>
                <a:ext cx="1348895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upo 68"/>
          <p:cNvGrpSpPr/>
          <p:nvPr/>
        </p:nvGrpSpPr>
        <p:grpSpPr>
          <a:xfrm>
            <a:off x="3051083" y="4958319"/>
            <a:ext cx="708558" cy="1066800"/>
            <a:chOff x="1911708" y="587423"/>
            <a:chExt cx="5733803" cy="1066800"/>
          </a:xfrm>
        </p:grpSpPr>
        <p:sp>
          <p:nvSpPr>
            <p:cNvPr id="106" name="24 Rectángulo"/>
            <p:cNvSpPr/>
            <p:nvPr/>
          </p:nvSpPr>
          <p:spPr>
            <a:xfrm>
              <a:off x="1911708" y="587423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27 Rectángulo"/>
            <p:cNvSpPr/>
            <p:nvPr/>
          </p:nvSpPr>
          <p:spPr>
            <a:xfrm>
              <a:off x="1921605" y="1559220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0" name="28 Grupo"/>
          <p:cNvGrpSpPr/>
          <p:nvPr/>
        </p:nvGrpSpPr>
        <p:grpSpPr>
          <a:xfrm flipH="1">
            <a:off x="5347949" y="4980090"/>
            <a:ext cx="284616" cy="62773"/>
            <a:chOff x="1934090" y="2176867"/>
            <a:chExt cx="284616" cy="62773"/>
          </a:xfrm>
        </p:grpSpPr>
        <p:sp>
          <p:nvSpPr>
            <p:cNvPr id="104" name="29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5" name="30 Conector recto"/>
            <p:cNvCxnSpPr>
              <a:stCxn id="104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31 Grupo"/>
          <p:cNvGrpSpPr/>
          <p:nvPr/>
        </p:nvGrpSpPr>
        <p:grpSpPr>
          <a:xfrm flipH="1">
            <a:off x="5369721" y="5951888"/>
            <a:ext cx="284616" cy="62773"/>
            <a:chOff x="1934090" y="2176867"/>
            <a:chExt cx="284616" cy="62773"/>
          </a:xfrm>
        </p:grpSpPr>
        <p:sp>
          <p:nvSpPr>
            <p:cNvPr id="102" name="32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3" name="33 Conector recto"/>
            <p:cNvCxnSpPr>
              <a:stCxn id="102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o 71"/>
          <p:cNvGrpSpPr/>
          <p:nvPr/>
        </p:nvGrpSpPr>
        <p:grpSpPr>
          <a:xfrm>
            <a:off x="5635040" y="5009923"/>
            <a:ext cx="711918" cy="962037"/>
            <a:chOff x="7924037" y="650898"/>
            <a:chExt cx="711918" cy="962037"/>
          </a:xfrm>
        </p:grpSpPr>
        <p:grpSp>
          <p:nvGrpSpPr>
            <p:cNvPr id="94" name="34 Grupo"/>
            <p:cNvGrpSpPr/>
            <p:nvPr/>
          </p:nvGrpSpPr>
          <p:grpSpPr>
            <a:xfrm>
              <a:off x="7924037" y="650898"/>
              <a:ext cx="308056" cy="180245"/>
              <a:chOff x="8075924" y="2064191"/>
              <a:chExt cx="308056" cy="180245"/>
            </a:xfrm>
          </p:grpSpPr>
          <p:cxnSp>
            <p:nvCxnSpPr>
              <p:cNvPr id="100" name="35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36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37 Grupo"/>
            <p:cNvGrpSpPr/>
            <p:nvPr/>
          </p:nvGrpSpPr>
          <p:grpSpPr>
            <a:xfrm flipV="1">
              <a:off x="7957684" y="1432690"/>
              <a:ext cx="308056" cy="180245"/>
              <a:chOff x="8075924" y="2064191"/>
              <a:chExt cx="308056" cy="180245"/>
            </a:xfrm>
          </p:grpSpPr>
          <p:cxnSp>
            <p:nvCxnSpPr>
              <p:cNvPr id="98" name="38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39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40 Rectángulo"/>
            <p:cNvSpPr/>
            <p:nvPr/>
          </p:nvSpPr>
          <p:spPr>
            <a:xfrm>
              <a:off x="8148965" y="843019"/>
              <a:ext cx="190005" cy="605641"/>
            </a:xfrm>
            <a:prstGeom prst="rect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42 CuadroTexto"/>
            <p:cNvSpPr txBox="1"/>
            <p:nvPr/>
          </p:nvSpPr>
          <p:spPr>
            <a:xfrm>
              <a:off x="8451224" y="92177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43 CuadroTexto"/>
              <p:cNvSpPr txBox="1"/>
              <p:nvPr/>
            </p:nvSpPr>
            <p:spPr>
              <a:xfrm>
                <a:off x="1978299" y="5304224"/>
                <a:ext cx="1225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mtClean="0"/>
                  <a:t> =  50 </a:t>
                </a:r>
                <a:r>
                  <a:rPr lang="es-ES" smtClean="0">
                    <a:sym typeface="Symbol" panose="05050102010706020507" pitchFamily="18" charset="2"/>
                  </a:rPr>
                  <a:t></a:t>
                </a:r>
                <a:r>
                  <a:rPr lang="es-ES" smtClean="0"/>
                  <a:t> </a:t>
                </a:r>
                <a:endParaRPr lang="es-ES"/>
              </a:p>
            </p:txBody>
          </p:sp>
        </mc:Choice>
        <mc:Fallback xmlns="">
          <p:sp>
            <p:nvSpPr>
              <p:cNvPr id="73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299" y="5304224"/>
                <a:ext cx="1225592" cy="369332"/>
              </a:xfrm>
              <a:prstGeom prst="rect">
                <a:avLst/>
              </a:prstGeom>
              <a:blipFill>
                <a:blip r:embed="rId11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upo 73"/>
          <p:cNvGrpSpPr/>
          <p:nvPr/>
        </p:nvGrpSpPr>
        <p:grpSpPr>
          <a:xfrm>
            <a:off x="3741753" y="4980090"/>
            <a:ext cx="306388" cy="1034571"/>
            <a:chOff x="7636738" y="609194"/>
            <a:chExt cx="306388" cy="1034571"/>
          </a:xfrm>
        </p:grpSpPr>
        <p:grpSp>
          <p:nvGrpSpPr>
            <p:cNvPr id="88" name="28 Grupo"/>
            <p:cNvGrpSpPr/>
            <p:nvPr/>
          </p:nvGrpSpPr>
          <p:grpSpPr>
            <a:xfrm flipH="1">
              <a:off x="7636738" y="609194"/>
              <a:ext cx="284616" cy="62773"/>
              <a:chOff x="1934090" y="2176867"/>
              <a:chExt cx="284616" cy="62773"/>
            </a:xfrm>
          </p:grpSpPr>
          <p:sp>
            <p:nvSpPr>
              <p:cNvPr id="92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3" name="30 Conector recto"/>
              <p:cNvCxnSpPr>
                <a:stCxn id="92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31 Grupo"/>
            <p:cNvGrpSpPr/>
            <p:nvPr/>
          </p:nvGrpSpPr>
          <p:grpSpPr>
            <a:xfrm flipH="1">
              <a:off x="7658510" y="1580992"/>
              <a:ext cx="284616" cy="62773"/>
              <a:chOff x="1934090" y="2176867"/>
              <a:chExt cx="284616" cy="62773"/>
            </a:xfrm>
          </p:grpSpPr>
          <p:sp>
            <p:nvSpPr>
              <p:cNvPr id="90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1" name="33 Conector recto"/>
              <p:cNvCxnSpPr>
                <a:stCxn id="90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upo 74"/>
          <p:cNvGrpSpPr/>
          <p:nvPr/>
        </p:nvGrpSpPr>
        <p:grpSpPr>
          <a:xfrm flipH="1">
            <a:off x="3970642" y="4980090"/>
            <a:ext cx="306388" cy="1034571"/>
            <a:chOff x="7636738" y="609194"/>
            <a:chExt cx="306388" cy="1034571"/>
          </a:xfrm>
        </p:grpSpPr>
        <p:grpSp>
          <p:nvGrpSpPr>
            <p:cNvPr id="82" name="28 Grupo"/>
            <p:cNvGrpSpPr/>
            <p:nvPr/>
          </p:nvGrpSpPr>
          <p:grpSpPr>
            <a:xfrm flipH="1">
              <a:off x="7636738" y="609194"/>
              <a:ext cx="284616" cy="62773"/>
              <a:chOff x="1934090" y="2176867"/>
              <a:chExt cx="284616" cy="62773"/>
            </a:xfrm>
          </p:grpSpPr>
          <p:sp>
            <p:nvSpPr>
              <p:cNvPr id="86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7" name="30 Conector recto"/>
              <p:cNvCxnSpPr>
                <a:stCxn id="86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31 Grupo"/>
            <p:cNvGrpSpPr/>
            <p:nvPr/>
          </p:nvGrpSpPr>
          <p:grpSpPr>
            <a:xfrm flipH="1">
              <a:off x="7658510" y="1580992"/>
              <a:ext cx="284616" cy="62773"/>
              <a:chOff x="1934090" y="2176867"/>
              <a:chExt cx="284616" cy="62773"/>
            </a:xfrm>
          </p:grpSpPr>
          <p:sp>
            <p:nvSpPr>
              <p:cNvPr id="84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5" name="33 Conector recto"/>
              <p:cNvCxnSpPr>
                <a:stCxn id="84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7" name="Conector recto 76"/>
          <p:cNvCxnSpPr/>
          <p:nvPr/>
        </p:nvCxnSpPr>
        <p:spPr>
          <a:xfrm>
            <a:off x="5580094" y="4470317"/>
            <a:ext cx="0" cy="1909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4015969" y="4530189"/>
            <a:ext cx="0" cy="1909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>
            <a:endCxn id="106" idx="1"/>
          </p:cNvCxnSpPr>
          <p:nvPr/>
        </p:nvCxnSpPr>
        <p:spPr>
          <a:xfrm>
            <a:off x="2447062" y="5005820"/>
            <a:ext cx="60402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2455974" y="5971960"/>
            <a:ext cx="60402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160 CuadroTexto"/>
              <p:cNvSpPr txBox="1"/>
              <p:nvPr/>
            </p:nvSpPr>
            <p:spPr>
              <a:xfrm>
                <a:off x="5369721" y="6386179"/>
                <a:ext cx="1500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s-ES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35</m:t>
                    </m:r>
                  </m:oMath>
                </a14:m>
                <a:r>
                  <a:rPr lang="es-ES" smtClean="0"/>
                  <a:t>  </a:t>
                </a:r>
                <a:r>
                  <a:rPr lang="es-ES" smtClean="0">
                    <a:sym typeface="Symbol" panose="05050102010706020507" pitchFamily="18" charset="2"/>
                  </a:rPr>
                  <a:t></a:t>
                </a:r>
                <a:r>
                  <a:rPr lang="es-ES" smtClean="0"/>
                  <a:t>            </a:t>
                </a:r>
                <a:endParaRPr lang="es-ES"/>
              </a:p>
            </p:txBody>
          </p:sp>
        </mc:Choice>
        <mc:Fallback xmlns="">
          <p:sp>
            <p:nvSpPr>
              <p:cNvPr id="108" name="1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21" y="6386179"/>
                <a:ext cx="1500979" cy="369332"/>
              </a:xfrm>
              <a:prstGeom prst="rect">
                <a:avLst/>
              </a:prstGeom>
              <a:blipFill>
                <a:blip r:embed="rId12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upo 108"/>
          <p:cNvGrpSpPr/>
          <p:nvPr/>
        </p:nvGrpSpPr>
        <p:grpSpPr>
          <a:xfrm>
            <a:off x="3978155" y="4977133"/>
            <a:ext cx="676111" cy="1021836"/>
            <a:chOff x="386490" y="3064946"/>
            <a:chExt cx="477335" cy="816953"/>
          </a:xfrm>
        </p:grpSpPr>
        <p:cxnSp>
          <p:nvCxnSpPr>
            <p:cNvPr id="110" name="122 Conector recto"/>
            <p:cNvCxnSpPr/>
            <p:nvPr/>
          </p:nvCxnSpPr>
          <p:spPr>
            <a:xfrm>
              <a:off x="433519" y="3083350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24 Conector recto"/>
            <p:cNvCxnSpPr/>
            <p:nvPr/>
          </p:nvCxnSpPr>
          <p:spPr>
            <a:xfrm>
              <a:off x="424554" y="3867761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125 Elipse"/>
            <p:cNvSpPr>
              <a:spLocks noChangeAspect="1"/>
            </p:cNvSpPr>
            <p:nvPr/>
          </p:nvSpPr>
          <p:spPr>
            <a:xfrm>
              <a:off x="401730" y="3064946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28 Elipse"/>
            <p:cNvSpPr>
              <a:spLocks noChangeAspect="1"/>
            </p:cNvSpPr>
            <p:nvPr/>
          </p:nvSpPr>
          <p:spPr>
            <a:xfrm>
              <a:off x="386490" y="3847266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14" name="Grupo 96"/>
            <p:cNvGrpSpPr/>
            <p:nvPr/>
          </p:nvGrpSpPr>
          <p:grpSpPr>
            <a:xfrm>
              <a:off x="558056" y="3422975"/>
              <a:ext cx="232519" cy="112987"/>
              <a:chOff x="1231900" y="3627778"/>
              <a:chExt cx="479358" cy="132647"/>
            </a:xfrm>
          </p:grpSpPr>
          <p:cxnSp>
            <p:nvCxnSpPr>
              <p:cNvPr id="117" name="Conector recto 99"/>
              <p:cNvCxnSpPr/>
              <p:nvPr/>
            </p:nvCxnSpPr>
            <p:spPr>
              <a:xfrm>
                <a:off x="1231900" y="3627778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cto 100"/>
              <p:cNvCxnSpPr/>
              <p:nvPr/>
            </p:nvCxnSpPr>
            <p:spPr>
              <a:xfrm>
                <a:off x="1231900" y="3760425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Conector recto 97"/>
            <p:cNvCxnSpPr/>
            <p:nvPr/>
          </p:nvCxnSpPr>
          <p:spPr>
            <a:xfrm>
              <a:off x="687482" y="3082262"/>
              <a:ext cx="0" cy="340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98"/>
            <p:cNvCxnSpPr/>
            <p:nvPr/>
          </p:nvCxnSpPr>
          <p:spPr>
            <a:xfrm>
              <a:off x="687482" y="3535962"/>
              <a:ext cx="0" cy="340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79 Grupo"/>
          <p:cNvGrpSpPr/>
          <p:nvPr/>
        </p:nvGrpSpPr>
        <p:grpSpPr>
          <a:xfrm flipH="1">
            <a:off x="4498873" y="4915904"/>
            <a:ext cx="1095521" cy="1096355"/>
            <a:chOff x="1725402" y="609600"/>
            <a:chExt cx="832741" cy="873964"/>
          </a:xfrm>
        </p:grpSpPr>
        <p:grpSp>
          <p:nvGrpSpPr>
            <p:cNvPr id="120" name="Grupo 93"/>
            <p:cNvGrpSpPr/>
            <p:nvPr/>
          </p:nvGrpSpPr>
          <p:grpSpPr>
            <a:xfrm rot="16200000">
              <a:off x="2049061" y="345799"/>
              <a:ext cx="163228" cy="690830"/>
              <a:chOff x="1346200" y="3245535"/>
              <a:chExt cx="365058" cy="901555"/>
            </a:xfrm>
          </p:grpSpPr>
          <p:grpSp>
            <p:nvGrpSpPr>
              <p:cNvPr id="124" name="Grupo 96"/>
              <p:cNvGrpSpPr/>
              <p:nvPr/>
            </p:nvGrpSpPr>
            <p:grpSpPr>
              <a:xfrm>
                <a:off x="1346200" y="3632200"/>
                <a:ext cx="365058" cy="128225"/>
                <a:chOff x="1231900" y="3627778"/>
                <a:chExt cx="479358" cy="132647"/>
              </a:xfrm>
            </p:grpSpPr>
            <p:cxnSp>
              <p:nvCxnSpPr>
                <p:cNvPr id="127" name="Conector recto 99"/>
                <p:cNvCxnSpPr/>
                <p:nvPr/>
              </p:nvCxnSpPr>
              <p:spPr>
                <a:xfrm>
                  <a:off x="1231900" y="3627778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00"/>
                <p:cNvCxnSpPr/>
                <p:nvPr/>
              </p:nvCxnSpPr>
              <p:spPr>
                <a:xfrm>
                  <a:off x="1231900" y="3760425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Conector recto 97"/>
              <p:cNvCxnSpPr/>
              <p:nvPr/>
            </p:nvCxnSpPr>
            <p:spPr>
              <a:xfrm>
                <a:off x="1549400" y="324553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ector recto 98"/>
              <p:cNvCxnSpPr/>
              <p:nvPr/>
            </p:nvCxnSpPr>
            <p:spPr>
              <a:xfrm>
                <a:off x="1549400" y="376042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60 Elipse"/>
            <p:cNvSpPr>
              <a:spLocks noChangeAspect="1"/>
            </p:cNvSpPr>
            <p:nvPr/>
          </p:nvSpPr>
          <p:spPr>
            <a:xfrm>
              <a:off x="1725403" y="647717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69 Elipse"/>
            <p:cNvSpPr>
              <a:spLocks noChangeAspect="1"/>
            </p:cNvSpPr>
            <p:nvPr/>
          </p:nvSpPr>
          <p:spPr>
            <a:xfrm>
              <a:off x="1725402" y="1431488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3" name="78 Conector recto"/>
            <p:cNvCxnSpPr/>
            <p:nvPr/>
          </p:nvCxnSpPr>
          <p:spPr>
            <a:xfrm flipH="1">
              <a:off x="1736272" y="1464129"/>
              <a:ext cx="8218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ángulo 44"/>
          <p:cNvSpPr/>
          <p:nvPr/>
        </p:nvSpPr>
        <p:spPr>
          <a:xfrm>
            <a:off x="4563164" y="4501887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anose="05050102010706020507" pitchFamily="18" charset="2"/>
              </a:rPr>
              <a:t>1590 pF</a:t>
            </a:r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4558595" y="5340171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anose="05050102010706020507" pitchFamily="18" charset="2"/>
              </a:rPr>
              <a:t>318  pF </a:t>
            </a:r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3743602" y="641748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50 </a:t>
            </a:r>
            <a:r>
              <a:rPr lang="es-ES">
                <a:sym typeface="Symbol" panose="05050102010706020507" pitchFamily="18" charset="2"/>
              </a:rPr>
              <a:t></a:t>
            </a:r>
            <a:endParaRPr lang="es-ES"/>
          </a:p>
        </p:txBody>
      </p:sp>
      <p:sp>
        <p:nvSpPr>
          <p:cNvPr id="50" name="CuadroTexto 49"/>
          <p:cNvSpPr txBox="1"/>
          <p:nvPr/>
        </p:nvSpPr>
        <p:spPr>
          <a:xfrm>
            <a:off x="7183332" y="5280801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 = 10 MHz</a:t>
            </a:r>
            <a:endParaRPr lang="es-E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uadroTexto 128"/>
              <p:cNvSpPr txBox="1"/>
              <p:nvPr/>
            </p:nvSpPr>
            <p:spPr>
              <a:xfrm>
                <a:off x="-24402" y="2623420"/>
                <a:ext cx="4300986" cy="661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>
                            <a:sym typeface="Symbol" panose="05050102010706020507" pitchFamily="18" charset="2"/>
                          </a:rPr>
                          <m:t> </m:t>
                        </m:r>
                        <m:r>
                          <m:rPr>
                            <m:nor/>
                          </m:rPr>
                          <a:rPr lang="es-ES">
                            <a:sym typeface="Symbol" panose="05050102010706020507" pitchFamily="18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ES" b="0" i="0" smtClean="0"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</a:t>
                </a:r>
                <a:r>
                  <a:rPr lang="es-ES" sz="1200" smtClean="0">
                    <a:sym typeface="Symbol" panose="05050102010706020507" pitchFamily="18" charset="2"/>
                  </a:rPr>
                  <a:t>=</a:t>
                </a:r>
                <a:r>
                  <a:rPr lang="es-ES" smtClean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2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s-ES" sz="12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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ES" sz="1200" b="0" i="0" smtClean="0"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s-ES" sz="1200" smtClean="0">
                    <a:sym typeface="Symbol" panose="05050102010706020507" pitchFamily="18" charset="2"/>
                  </a:rPr>
                  <a:t>     50   =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2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s-ES" sz="12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 0</m:t>
                        </m:r>
                        <m:r>
                          <m:rPr>
                            <m:nor/>
                          </m:rPr>
                          <a:rPr lang="es-ES" sz="1200" b="0" i="0" smtClean="0">
                            <a:sym typeface="Symbol" panose="05050102010706020507" pitchFamily="18" charset="2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s-ES" sz="1200" b="0" i="0" smtClean="0"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s-ES" sz="1200" smtClean="0">
                    <a:sym typeface="Symbol" panose="05050102010706020507" pitchFamily="18" charset="2"/>
                  </a:rPr>
                  <a:t>    50  =  10   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s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sSub>
                          <m:sSubPr>
                            <m:ctrlPr>
                              <a:rPr lang="es-ES" sz="2400" i="1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129" name="CuadroTexto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402" y="2623420"/>
                <a:ext cx="4300986" cy="6615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uadroTexto 129"/>
              <p:cNvSpPr txBox="1"/>
              <p:nvPr/>
            </p:nvSpPr>
            <p:spPr>
              <a:xfrm>
                <a:off x="4192118" y="3417541"/>
                <a:ext cx="3856184" cy="610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>
                    <a:sym typeface="Symbol" panose="05050102010706020507" pitchFamily="18" charset="2"/>
                  </a:rPr>
                  <a:t>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>
                            <a:sym typeface="Symbol" panose="05050102010706020507" pitchFamily="18" charset="2"/>
                          </a:rPr>
                          <m:t> </m:t>
                        </m:r>
                        <m:r>
                          <m:rPr>
                            <m:nor/>
                          </m:rPr>
                          <a:rPr lang="es-ES">
                            <a:sym typeface="Symbol" panose="05050102010706020507" pitchFamily="18" charset="2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>
                            <a:sym typeface="Symbol" panose="05050102010706020507" pitchFamily="18" charset="2"/>
                          </a:rPr>
                          <m:t></m:t>
                        </m:r>
                      </m:den>
                    </m:f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ES" b="0" i="1" smtClean="0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b="0" i="1" smtClean="0">
                                    <a:latin typeface="Cambria Math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50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×10 ×</m:t>
                        </m:r>
                        <m:sSup>
                          <m:sSupPr>
                            <m:ctrlPr>
                              <a:rPr lang="es-ES" i="1">
                                <a:latin typeface="Cambria Math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 318  pF </a:t>
                </a:r>
                <a:endParaRPr lang="es-ES"/>
              </a:p>
            </p:txBody>
          </p:sp>
        </mc:Choice>
        <mc:Fallback xmlns="">
          <p:sp>
            <p:nvSpPr>
              <p:cNvPr id="130" name="Cuadro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118" y="3417541"/>
                <a:ext cx="3856184" cy="610360"/>
              </a:xfrm>
              <a:prstGeom prst="rect">
                <a:avLst/>
              </a:prstGeom>
              <a:blipFill>
                <a:blip r:embed="rId14"/>
                <a:stretch>
                  <a:fillRect l="-1424" r="-316" b="-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1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45" grpId="0"/>
      <p:bldP spid="48" grpId="0"/>
      <p:bldP spid="129" grpId="0"/>
      <p:bldP spid="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3" y="174481"/>
            <a:ext cx="6792687" cy="668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2496432" y="661036"/>
            <a:ext cx="611739" cy="822378"/>
            <a:chOff x="5553499" y="2273708"/>
            <a:chExt cx="764674" cy="1027973"/>
          </a:xfrm>
        </p:grpSpPr>
        <p:grpSp>
          <p:nvGrpSpPr>
            <p:cNvPr id="11" name="Grupo 20"/>
            <p:cNvGrpSpPr/>
            <p:nvPr/>
          </p:nvGrpSpPr>
          <p:grpSpPr>
            <a:xfrm>
              <a:off x="5606255" y="2302712"/>
              <a:ext cx="711918" cy="962037"/>
              <a:chOff x="7924037" y="650898"/>
              <a:chExt cx="711918" cy="962037"/>
            </a:xfrm>
          </p:grpSpPr>
          <p:grpSp>
            <p:nvGrpSpPr>
              <p:cNvPr id="14" name="34 Grupo"/>
              <p:cNvGrpSpPr/>
              <p:nvPr/>
            </p:nvGrpSpPr>
            <p:grpSpPr>
              <a:xfrm>
                <a:off x="7924037" y="650898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20" name="35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36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37 Grupo"/>
              <p:cNvGrpSpPr/>
              <p:nvPr/>
            </p:nvGrpSpPr>
            <p:grpSpPr>
              <a:xfrm flipV="1">
                <a:off x="7957684" y="1432690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18" name="38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39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40 Rectángulo"/>
              <p:cNvSpPr/>
              <p:nvPr/>
            </p:nvSpPr>
            <p:spPr>
              <a:xfrm>
                <a:off x="8148965" y="843019"/>
                <a:ext cx="190005" cy="605641"/>
              </a:xfrm>
              <a:prstGeom prst="rect">
                <a:avLst/>
              </a:prstGeom>
              <a:solidFill>
                <a:srgbClr val="66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42 CuadroTexto"/>
              <p:cNvSpPr txBox="1"/>
              <p:nvPr/>
            </p:nvSpPr>
            <p:spPr>
              <a:xfrm>
                <a:off x="8451224" y="92177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12" name="29 Elipse"/>
            <p:cNvSpPr>
              <a:spLocks noChangeAspect="1"/>
            </p:cNvSpPr>
            <p:nvPr/>
          </p:nvSpPr>
          <p:spPr>
            <a:xfrm flipH="1">
              <a:off x="5553499" y="2273708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29 Elipse"/>
            <p:cNvSpPr>
              <a:spLocks noChangeAspect="1"/>
            </p:cNvSpPr>
            <p:nvPr/>
          </p:nvSpPr>
          <p:spPr>
            <a:xfrm flipH="1">
              <a:off x="5578899" y="3238908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2" name="Conector recto 27"/>
          <p:cNvCxnSpPr/>
          <p:nvPr/>
        </p:nvCxnSpPr>
        <p:spPr>
          <a:xfrm>
            <a:off x="2531700" y="258526"/>
            <a:ext cx="0" cy="15274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072379" y="1082106"/>
            <a:ext cx="2345781" cy="9489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2241923" y="35112"/>
                <a:ext cx="11356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𝑧</m:t>
                    </m:r>
                    <m:r>
                      <a:rPr lang="es-ES" sz="1200" b="0" i="1" smtClean="0">
                        <a:latin typeface="Cambria Math"/>
                      </a:rPr>
                      <m:t>=0.5+</m:t>
                    </m:r>
                    <m:r>
                      <a:rPr lang="es-ES" sz="1200" b="0" i="1" smtClean="0">
                        <a:latin typeface="Cambria Math"/>
                      </a:rPr>
                      <m:t>𝑗</m:t>
                    </m:r>
                    <m:r>
                      <a:rPr lang="es-ES" sz="1200" b="0" i="1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z="1200" smtClean="0">
                    <a:solidFill>
                      <a:srgbClr val="0000FF"/>
                    </a:solidFill>
                  </a:rPr>
                  <a:t>7</a:t>
                </a:r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23" y="35112"/>
                <a:ext cx="1135696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49 Grupo"/>
          <p:cNvGrpSpPr/>
          <p:nvPr/>
        </p:nvGrpSpPr>
        <p:grpSpPr>
          <a:xfrm>
            <a:off x="5756707" y="953725"/>
            <a:ext cx="3156693" cy="3978248"/>
            <a:chOff x="5756707" y="953725"/>
            <a:chExt cx="3156693" cy="3978248"/>
          </a:xfrm>
        </p:grpSpPr>
        <p:sp>
          <p:nvSpPr>
            <p:cNvPr id="8" name="7 Elipse"/>
            <p:cNvSpPr>
              <a:spLocks noChangeAspect="1"/>
            </p:cNvSpPr>
            <p:nvPr/>
          </p:nvSpPr>
          <p:spPr>
            <a:xfrm>
              <a:off x="5756707" y="2095478"/>
              <a:ext cx="2836495" cy="2836495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8" name="27 Conector recto de flecha"/>
            <p:cNvCxnSpPr/>
            <p:nvPr/>
          </p:nvCxnSpPr>
          <p:spPr>
            <a:xfrm flipH="1">
              <a:off x="7797800" y="1193800"/>
              <a:ext cx="762000" cy="990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29 CuadroTexto"/>
                <p:cNvSpPr txBox="1"/>
                <p:nvPr/>
              </p:nvSpPr>
              <p:spPr>
                <a:xfrm>
                  <a:off x="8397425" y="953725"/>
                  <a:ext cx="5159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smtClean="0"/>
                    <a:t>r </a:t>
                  </a:r>
                  <a14:m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=1</m:t>
                      </m:r>
                    </m:oMath>
                  </a14:m>
                  <a:endParaRPr lang="es-ES" sz="1200"/>
                </a:p>
              </p:txBody>
            </p:sp>
          </mc:Choice>
          <mc:Fallback xmlns="">
            <p:sp>
              <p:nvSpPr>
                <p:cNvPr id="30" name="2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425" y="953725"/>
                  <a:ext cx="515975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90" b="-1521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50 Grupo"/>
          <p:cNvGrpSpPr/>
          <p:nvPr/>
        </p:nvGrpSpPr>
        <p:grpSpPr>
          <a:xfrm>
            <a:off x="2937307" y="0"/>
            <a:ext cx="6206693" cy="4931973"/>
            <a:chOff x="2937307" y="0"/>
            <a:chExt cx="6206693" cy="4931973"/>
          </a:xfrm>
        </p:grpSpPr>
        <p:sp>
          <p:nvSpPr>
            <p:cNvPr id="5" name="4 Elipse"/>
            <p:cNvSpPr>
              <a:spLocks noChangeAspect="1"/>
            </p:cNvSpPr>
            <p:nvPr/>
          </p:nvSpPr>
          <p:spPr>
            <a:xfrm>
              <a:off x="2937307" y="2095478"/>
              <a:ext cx="2836495" cy="2836495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 flipH="1">
              <a:off x="5549901" y="266700"/>
              <a:ext cx="1384299" cy="23241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35 Grupo"/>
            <p:cNvGrpSpPr/>
            <p:nvPr/>
          </p:nvGrpSpPr>
          <p:grpSpPr>
            <a:xfrm>
              <a:off x="6450620" y="0"/>
              <a:ext cx="2693380" cy="276999"/>
              <a:chOff x="6450620" y="0"/>
              <a:chExt cx="2693380" cy="276999"/>
            </a:xfrm>
          </p:grpSpPr>
          <p:sp>
            <p:nvSpPr>
              <p:cNvPr id="33" name="32 CuadroTexto"/>
              <p:cNvSpPr txBox="1"/>
              <p:nvPr/>
            </p:nvSpPr>
            <p:spPr>
              <a:xfrm>
                <a:off x="6450620" y="0"/>
                <a:ext cx="2271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smtClean="0"/>
                  <a:t>Simétrico  respecto  al  centro de </a:t>
                </a:r>
                <a:endParaRPr lang="es-ES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36 CuadroTexto"/>
                  <p:cNvSpPr txBox="1"/>
                  <p:nvPr/>
                </p:nvSpPr>
                <p:spPr>
                  <a:xfrm>
                    <a:off x="8628025" y="0"/>
                    <a:ext cx="5159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200" smtClean="0"/>
                      <a:t>r </a:t>
                    </a:r>
                    <a14:m>
                      <m:oMath xmlns:m="http://schemas.openxmlformats.org/officeDocument/2006/math">
                        <m:r>
                          <a:rPr lang="es-ES" sz="1200" b="0" i="1" smtClean="0">
                            <a:latin typeface="Cambria Math"/>
                          </a:rPr>
                          <m:t>=1</m:t>
                        </m:r>
                      </m:oMath>
                    </a14:m>
                    <a:endParaRPr lang="es-ES" sz="1200"/>
                  </a:p>
                </p:txBody>
              </p:sp>
            </mc:Choice>
            <mc:Fallback xmlns="">
              <p:sp>
                <p:nvSpPr>
                  <p:cNvPr id="37" name="36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8025" y="0"/>
                    <a:ext cx="515975" cy="27699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47 Grupo"/>
          <p:cNvGrpSpPr/>
          <p:nvPr/>
        </p:nvGrpSpPr>
        <p:grpSpPr>
          <a:xfrm>
            <a:off x="4845684" y="458670"/>
            <a:ext cx="3781516" cy="4964501"/>
            <a:chOff x="4804201" y="458670"/>
            <a:chExt cx="3822999" cy="4964501"/>
          </a:xfrm>
        </p:grpSpPr>
        <p:sp>
          <p:nvSpPr>
            <p:cNvPr id="9" name="8 Elipse"/>
            <p:cNvSpPr>
              <a:spLocks noChangeAspect="1"/>
            </p:cNvSpPr>
            <p:nvPr/>
          </p:nvSpPr>
          <p:spPr>
            <a:xfrm>
              <a:off x="4804201" y="1600172"/>
              <a:ext cx="3822999" cy="3822999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9" name="38 Conector recto de flecha"/>
            <p:cNvCxnSpPr/>
            <p:nvPr/>
          </p:nvCxnSpPr>
          <p:spPr>
            <a:xfrm flipH="1">
              <a:off x="7416800" y="711200"/>
              <a:ext cx="673100" cy="10033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40 CuadroTexto"/>
                <p:cNvSpPr txBox="1"/>
                <p:nvPr/>
              </p:nvSpPr>
              <p:spPr>
                <a:xfrm>
                  <a:off x="7902370" y="458670"/>
                  <a:ext cx="6399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smtClean="0">
                      <a:solidFill>
                        <a:srgbClr val="FF0000"/>
                      </a:solidFill>
                    </a:rPr>
                    <a:t>r </a:t>
                  </a:r>
                  <a14:m>
                    <m:oMath xmlns:m="http://schemas.openxmlformats.org/officeDocument/2006/math">
                      <m:r>
                        <a:rPr lang="es-E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=0.5</m:t>
                      </m:r>
                    </m:oMath>
                  </a14:m>
                  <a:endParaRPr lang="es-ES" sz="12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4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370" y="458670"/>
                  <a:ext cx="63993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971" b="-1521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upo 6"/>
          <p:cNvGrpSpPr/>
          <p:nvPr/>
        </p:nvGrpSpPr>
        <p:grpSpPr>
          <a:xfrm>
            <a:off x="4371244" y="281610"/>
            <a:ext cx="630301" cy="515991"/>
            <a:chOff x="4371244" y="281610"/>
            <a:chExt cx="630301" cy="515991"/>
          </a:xfrm>
        </p:grpSpPr>
        <p:sp>
          <p:nvSpPr>
            <p:cNvPr id="47" name="46 CuadroTexto"/>
            <p:cNvSpPr txBox="1"/>
            <p:nvPr/>
          </p:nvSpPr>
          <p:spPr>
            <a:xfrm>
              <a:off x="4371244" y="281610"/>
              <a:ext cx="6303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200">
                  <a:solidFill>
                    <a:srgbClr val="0000FF"/>
                  </a:solidFill>
                </a:rPr>
                <a:t>x</a:t>
              </a:r>
              <a:r>
                <a:rPr lang="es-ES" sz="1200" smtClean="0">
                  <a:solidFill>
                    <a:srgbClr val="0000FF"/>
                  </a:solidFill>
                </a:rPr>
                <a:t> =  0.7</a:t>
              </a:r>
              <a:endParaRPr lang="es-ES" sz="1200">
                <a:solidFill>
                  <a:srgbClr val="0000FF"/>
                </a:solidFill>
              </a:endParaRPr>
            </a:p>
          </p:txBody>
        </p:sp>
        <p:cxnSp>
          <p:nvCxnSpPr>
            <p:cNvPr id="44" name="43 Conector recto de flecha"/>
            <p:cNvCxnSpPr/>
            <p:nvPr/>
          </p:nvCxnSpPr>
          <p:spPr>
            <a:xfrm>
              <a:off x="4661914" y="514727"/>
              <a:ext cx="132520" cy="282874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2063434" y="6175975"/>
                <a:ext cx="9402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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,2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34" y="6175975"/>
                <a:ext cx="94025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cto 27"/>
          <p:cNvCxnSpPr/>
          <p:nvPr/>
        </p:nvCxnSpPr>
        <p:spPr>
          <a:xfrm>
            <a:off x="1776233" y="345165"/>
            <a:ext cx="0" cy="15274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79 Grupo"/>
          <p:cNvGrpSpPr/>
          <p:nvPr/>
        </p:nvGrpSpPr>
        <p:grpSpPr>
          <a:xfrm>
            <a:off x="1747173" y="609600"/>
            <a:ext cx="832741" cy="873964"/>
            <a:chOff x="1725402" y="609600"/>
            <a:chExt cx="832741" cy="873964"/>
          </a:xfrm>
        </p:grpSpPr>
        <p:grpSp>
          <p:nvGrpSpPr>
            <p:cNvPr id="62" name="Grupo 93"/>
            <p:cNvGrpSpPr/>
            <p:nvPr/>
          </p:nvGrpSpPr>
          <p:grpSpPr>
            <a:xfrm rot="16200000">
              <a:off x="2049061" y="345799"/>
              <a:ext cx="163228" cy="690830"/>
              <a:chOff x="1346200" y="3245535"/>
              <a:chExt cx="365058" cy="901555"/>
            </a:xfrm>
          </p:grpSpPr>
          <p:grpSp>
            <p:nvGrpSpPr>
              <p:cNvPr id="63" name="Grupo 96"/>
              <p:cNvGrpSpPr/>
              <p:nvPr/>
            </p:nvGrpSpPr>
            <p:grpSpPr>
              <a:xfrm>
                <a:off x="1346200" y="3632200"/>
                <a:ext cx="365058" cy="128225"/>
                <a:chOff x="1231900" y="3627778"/>
                <a:chExt cx="479358" cy="132647"/>
              </a:xfrm>
            </p:grpSpPr>
            <p:cxnSp>
              <p:nvCxnSpPr>
                <p:cNvPr id="66" name="Conector recto 99"/>
                <p:cNvCxnSpPr/>
                <p:nvPr/>
              </p:nvCxnSpPr>
              <p:spPr>
                <a:xfrm>
                  <a:off x="1231900" y="3627778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cto 100"/>
                <p:cNvCxnSpPr/>
                <p:nvPr/>
              </p:nvCxnSpPr>
              <p:spPr>
                <a:xfrm>
                  <a:off x="1231900" y="3760425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Conector recto 97"/>
              <p:cNvCxnSpPr/>
              <p:nvPr/>
            </p:nvCxnSpPr>
            <p:spPr>
              <a:xfrm>
                <a:off x="1549400" y="324553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98"/>
              <p:cNvCxnSpPr/>
              <p:nvPr/>
            </p:nvCxnSpPr>
            <p:spPr>
              <a:xfrm>
                <a:off x="1549400" y="376042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60 Elipse"/>
            <p:cNvSpPr>
              <a:spLocks noChangeAspect="1"/>
            </p:cNvSpPr>
            <p:nvPr/>
          </p:nvSpPr>
          <p:spPr>
            <a:xfrm>
              <a:off x="1725403" y="647717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69 Elipse"/>
            <p:cNvSpPr>
              <a:spLocks noChangeAspect="1"/>
            </p:cNvSpPr>
            <p:nvPr/>
          </p:nvSpPr>
          <p:spPr>
            <a:xfrm>
              <a:off x="1725402" y="1431488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9" name="78 Conector recto"/>
            <p:cNvCxnSpPr/>
            <p:nvPr/>
          </p:nvCxnSpPr>
          <p:spPr>
            <a:xfrm flipH="1">
              <a:off x="1736272" y="1464129"/>
              <a:ext cx="8218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81 CuadroTexto"/>
              <p:cNvSpPr txBox="1"/>
              <p:nvPr/>
            </p:nvSpPr>
            <p:spPr>
              <a:xfrm>
                <a:off x="1758531" y="358522"/>
                <a:ext cx="8433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x</m:t>
                    </m:r>
                    <m:r>
                      <a:rPr lang="es-ES" sz="11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s-ES" sz="1100" smtClean="0">
                    <a:solidFill>
                      <a:srgbClr val="0000FF"/>
                    </a:solidFill>
                  </a:rPr>
                  <a:t>.2</a:t>
                </a:r>
                <a:endParaRPr lang="es-ES" sz="11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2" name="8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531" y="358522"/>
                <a:ext cx="843308" cy="261610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82 Conector recto"/>
          <p:cNvCxnSpPr/>
          <p:nvPr/>
        </p:nvCxnSpPr>
        <p:spPr>
          <a:xfrm flipH="1">
            <a:off x="4965016" y="1556570"/>
            <a:ext cx="1771426" cy="36390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90 CuadroTexto"/>
              <p:cNvSpPr txBox="1"/>
              <p:nvPr/>
            </p:nvSpPr>
            <p:spPr>
              <a:xfrm>
                <a:off x="5879722" y="3334924"/>
                <a:ext cx="62869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1" name="9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722" y="3334924"/>
                <a:ext cx="62869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1 CuadroTexto"/>
              <p:cNvSpPr txBox="1"/>
              <p:nvPr/>
            </p:nvSpPr>
            <p:spPr>
              <a:xfrm>
                <a:off x="1480820" y="1833880"/>
                <a:ext cx="9048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=1+</m:t>
                      </m:r>
                      <m:r>
                        <a:rPr lang="es-ES" sz="1200" b="0" i="1" smtClean="0">
                          <a:latin typeface="Cambria Math"/>
                        </a:rPr>
                        <m:t>𝑗</m:t>
                      </m:r>
                      <m:r>
                        <a:rPr lang="es-ES" sz="12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20" y="1833880"/>
                <a:ext cx="904863" cy="276999"/>
              </a:xfrm>
              <a:prstGeom prst="rect">
                <a:avLst/>
              </a:prstGeom>
              <a:blipFill>
                <a:blip r:embed="rId12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96 CuadroTexto"/>
          <p:cNvSpPr txBox="1"/>
          <p:nvPr/>
        </p:nvSpPr>
        <p:spPr>
          <a:xfrm>
            <a:off x="8448675" y="895350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200" smtClean="0">
                <a:solidFill>
                  <a:srgbClr val="FF0000"/>
                </a:solidFill>
              </a:rPr>
              <a:t>g =</a:t>
            </a:r>
            <a:r>
              <a:rPr lang="es-ES" sz="1200" smtClean="0"/>
              <a:t> </a:t>
            </a:r>
            <a:r>
              <a:rPr lang="es-ES" sz="1200" smtClean="0">
                <a:solidFill>
                  <a:srgbClr val="FF0000"/>
                </a:solidFill>
              </a:rPr>
              <a:t>1</a:t>
            </a:r>
            <a:endParaRPr lang="es-ES" sz="1200">
              <a:solidFill>
                <a:srgbClr val="FF0000"/>
              </a:solidFill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1818014" y="3400145"/>
            <a:ext cx="4908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200" smtClean="0">
                <a:solidFill>
                  <a:srgbClr val="0000FF"/>
                </a:solidFill>
              </a:rPr>
              <a:t>b = 0</a:t>
            </a:r>
            <a:endParaRPr lang="es-ES" sz="120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107 CuadroTexto"/>
              <p:cNvSpPr txBox="1"/>
              <p:nvPr/>
            </p:nvSpPr>
            <p:spPr>
              <a:xfrm>
                <a:off x="800538" y="3410318"/>
                <a:ext cx="85048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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1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8" name="10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38" y="3410318"/>
                <a:ext cx="85048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130 CuadroTexto"/>
              <p:cNvSpPr txBox="1"/>
              <p:nvPr/>
            </p:nvSpPr>
            <p:spPr>
              <a:xfrm>
                <a:off x="1660584" y="946305"/>
                <a:ext cx="7831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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1" name="1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84" y="946305"/>
                <a:ext cx="783163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Conector recto 27"/>
          <p:cNvCxnSpPr/>
          <p:nvPr/>
        </p:nvCxnSpPr>
        <p:spPr>
          <a:xfrm flipH="1">
            <a:off x="1306286" y="149222"/>
            <a:ext cx="12747" cy="2300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133 CuadroTexto"/>
              <p:cNvSpPr txBox="1"/>
              <p:nvPr/>
            </p:nvSpPr>
            <p:spPr>
              <a:xfrm>
                <a:off x="1151620" y="2438890"/>
                <a:ext cx="6286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4" name="1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2438890"/>
                <a:ext cx="628698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134 CuadroTexto"/>
              <p:cNvSpPr txBox="1"/>
              <p:nvPr/>
            </p:nvSpPr>
            <p:spPr>
              <a:xfrm>
                <a:off x="1151620" y="2708920"/>
                <a:ext cx="5929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0" smtClean="0"/>
                  <a:t>z  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=</m:t>
                    </m:r>
                    <m:r>
                      <a:rPr lang="es-ES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s-ES" sz="1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5" name="1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2708920"/>
                <a:ext cx="592919" cy="276999"/>
              </a:xfrm>
              <a:prstGeom prst="rect">
                <a:avLst/>
              </a:prstGeom>
              <a:blipFill>
                <a:blip r:embed="rId16"/>
                <a:stretch>
                  <a:fillRect l="-1031"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Elipse"/>
          <p:cNvSpPr>
            <a:spLocks noChangeAspect="1"/>
          </p:cNvSpPr>
          <p:nvPr/>
        </p:nvSpPr>
        <p:spPr>
          <a:xfrm>
            <a:off x="5454037" y="1998818"/>
            <a:ext cx="97384" cy="97384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91 CuadroTexto"/>
              <p:cNvSpPr txBox="1"/>
              <p:nvPr/>
            </p:nvSpPr>
            <p:spPr>
              <a:xfrm>
                <a:off x="6452699" y="2257839"/>
                <a:ext cx="9048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=1+</m:t>
                      </m:r>
                      <m:r>
                        <a:rPr lang="es-ES" sz="1200" b="0" i="1" smtClean="0">
                          <a:latin typeface="Cambria Math"/>
                        </a:rPr>
                        <m:t>𝑗</m:t>
                      </m:r>
                      <m:r>
                        <a:rPr lang="es-ES" sz="12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0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699" y="2257839"/>
                <a:ext cx="904863" cy="276999"/>
              </a:xfrm>
              <a:prstGeom prst="rect">
                <a:avLst/>
              </a:prstGeom>
              <a:blipFill>
                <a:blip r:embed="rId17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rma libre 39"/>
          <p:cNvSpPr/>
          <p:nvPr/>
        </p:nvSpPr>
        <p:spPr>
          <a:xfrm flipV="1">
            <a:off x="5779510" y="2349209"/>
            <a:ext cx="558800" cy="1143000"/>
          </a:xfrm>
          <a:custGeom>
            <a:avLst/>
            <a:gdLst>
              <a:gd name="connsiteX0" fmla="*/ 558800 w 558800"/>
              <a:gd name="connsiteY0" fmla="*/ 1143000 h 1143000"/>
              <a:gd name="connsiteX1" fmla="*/ 387350 w 558800"/>
              <a:gd name="connsiteY1" fmla="*/ 977900 h 1143000"/>
              <a:gd name="connsiteX2" fmla="*/ 241300 w 558800"/>
              <a:gd name="connsiteY2" fmla="*/ 768350 h 1143000"/>
              <a:gd name="connsiteX3" fmla="*/ 114300 w 558800"/>
              <a:gd name="connsiteY3" fmla="*/ 539750 h 1143000"/>
              <a:gd name="connsiteX4" fmla="*/ 25400 w 558800"/>
              <a:gd name="connsiteY4" fmla="*/ 273050 h 1143000"/>
              <a:gd name="connsiteX5" fmla="*/ 0 w 558800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143000">
                <a:moveTo>
                  <a:pt x="558800" y="1143000"/>
                </a:moveTo>
                <a:cubicBezTo>
                  <a:pt x="499533" y="1091671"/>
                  <a:pt x="440267" y="1040342"/>
                  <a:pt x="387350" y="977900"/>
                </a:cubicBezTo>
                <a:cubicBezTo>
                  <a:pt x="334433" y="915458"/>
                  <a:pt x="286808" y="841375"/>
                  <a:pt x="241300" y="768350"/>
                </a:cubicBezTo>
                <a:cubicBezTo>
                  <a:pt x="195792" y="695325"/>
                  <a:pt x="150283" y="622300"/>
                  <a:pt x="114300" y="539750"/>
                </a:cubicBezTo>
                <a:cubicBezTo>
                  <a:pt x="78317" y="457200"/>
                  <a:pt x="44450" y="363008"/>
                  <a:pt x="25400" y="273050"/>
                </a:cubicBezTo>
                <a:cubicBezTo>
                  <a:pt x="6350" y="183092"/>
                  <a:pt x="3175" y="91546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3" name="Conector recto de flecha 42"/>
          <p:cNvCxnSpPr/>
          <p:nvPr/>
        </p:nvCxnSpPr>
        <p:spPr>
          <a:xfrm>
            <a:off x="2385332" y="3524250"/>
            <a:ext cx="424439" cy="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rma libre 1"/>
          <p:cNvSpPr/>
          <p:nvPr/>
        </p:nvSpPr>
        <p:spPr>
          <a:xfrm>
            <a:off x="4835149" y="2057400"/>
            <a:ext cx="665106" cy="2590800"/>
          </a:xfrm>
          <a:custGeom>
            <a:avLst/>
            <a:gdLst>
              <a:gd name="connsiteX0" fmla="*/ 665106 w 665106"/>
              <a:gd name="connsiteY0" fmla="*/ 0 h 2590800"/>
              <a:gd name="connsiteX1" fmla="*/ 519633 w 665106"/>
              <a:gd name="connsiteY1" fmla="*/ 145473 h 2590800"/>
              <a:gd name="connsiteX2" fmla="*/ 381087 w 665106"/>
              <a:gd name="connsiteY2" fmla="*/ 318655 h 2590800"/>
              <a:gd name="connsiteX3" fmla="*/ 263324 w 665106"/>
              <a:gd name="connsiteY3" fmla="*/ 505691 h 2590800"/>
              <a:gd name="connsiteX4" fmla="*/ 152487 w 665106"/>
              <a:gd name="connsiteY4" fmla="*/ 734291 h 2590800"/>
              <a:gd name="connsiteX5" fmla="*/ 69360 w 665106"/>
              <a:gd name="connsiteY5" fmla="*/ 955964 h 2590800"/>
              <a:gd name="connsiteX6" fmla="*/ 20869 w 665106"/>
              <a:gd name="connsiteY6" fmla="*/ 1198418 h 2590800"/>
              <a:gd name="connsiteX7" fmla="*/ 87 w 665106"/>
              <a:gd name="connsiteY7" fmla="*/ 1461655 h 2590800"/>
              <a:gd name="connsiteX8" fmla="*/ 27796 w 665106"/>
              <a:gd name="connsiteY8" fmla="*/ 1704109 h 2590800"/>
              <a:gd name="connsiteX9" fmla="*/ 69360 w 665106"/>
              <a:gd name="connsiteY9" fmla="*/ 1939636 h 2590800"/>
              <a:gd name="connsiteX10" fmla="*/ 152487 w 665106"/>
              <a:gd name="connsiteY10" fmla="*/ 2182091 h 2590800"/>
              <a:gd name="connsiteX11" fmla="*/ 249469 w 665106"/>
              <a:gd name="connsiteY11" fmla="*/ 2403764 h 2590800"/>
              <a:gd name="connsiteX12" fmla="*/ 381087 w 665106"/>
              <a:gd name="connsiteY1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5106" h="2590800">
                <a:moveTo>
                  <a:pt x="665106" y="0"/>
                </a:moveTo>
                <a:cubicBezTo>
                  <a:pt x="616037" y="46182"/>
                  <a:pt x="566969" y="92364"/>
                  <a:pt x="519633" y="145473"/>
                </a:cubicBezTo>
                <a:cubicBezTo>
                  <a:pt x="472297" y="198582"/>
                  <a:pt x="423805" y="258619"/>
                  <a:pt x="381087" y="318655"/>
                </a:cubicBezTo>
                <a:cubicBezTo>
                  <a:pt x="338369" y="378691"/>
                  <a:pt x="301424" y="436418"/>
                  <a:pt x="263324" y="505691"/>
                </a:cubicBezTo>
                <a:cubicBezTo>
                  <a:pt x="225224" y="574964"/>
                  <a:pt x="184814" y="659246"/>
                  <a:pt x="152487" y="734291"/>
                </a:cubicBezTo>
                <a:cubicBezTo>
                  <a:pt x="120160" y="809336"/>
                  <a:pt x="91296" y="878610"/>
                  <a:pt x="69360" y="955964"/>
                </a:cubicBezTo>
                <a:cubicBezTo>
                  <a:pt x="47424" y="1033319"/>
                  <a:pt x="32414" y="1114136"/>
                  <a:pt x="20869" y="1198418"/>
                </a:cubicBezTo>
                <a:cubicBezTo>
                  <a:pt x="9323" y="1282700"/>
                  <a:pt x="-1067" y="1377373"/>
                  <a:pt x="87" y="1461655"/>
                </a:cubicBezTo>
                <a:cubicBezTo>
                  <a:pt x="1241" y="1545937"/>
                  <a:pt x="16250" y="1624446"/>
                  <a:pt x="27796" y="1704109"/>
                </a:cubicBezTo>
                <a:cubicBezTo>
                  <a:pt x="39341" y="1783773"/>
                  <a:pt x="48578" y="1859972"/>
                  <a:pt x="69360" y="1939636"/>
                </a:cubicBezTo>
                <a:cubicBezTo>
                  <a:pt x="90142" y="2019300"/>
                  <a:pt x="122469" y="2104736"/>
                  <a:pt x="152487" y="2182091"/>
                </a:cubicBezTo>
                <a:cubicBezTo>
                  <a:pt x="182505" y="2259446"/>
                  <a:pt x="211369" y="2335646"/>
                  <a:pt x="249469" y="2403764"/>
                </a:cubicBezTo>
                <a:cubicBezTo>
                  <a:pt x="287569" y="2471882"/>
                  <a:pt x="334328" y="2531341"/>
                  <a:pt x="381087" y="2590800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3" name="Grupo 22"/>
          <p:cNvGrpSpPr/>
          <p:nvPr/>
        </p:nvGrpSpPr>
        <p:grpSpPr>
          <a:xfrm>
            <a:off x="3324485" y="5809175"/>
            <a:ext cx="750526" cy="558869"/>
            <a:chOff x="3324485" y="5809175"/>
            <a:chExt cx="750526" cy="558869"/>
          </a:xfrm>
        </p:grpSpPr>
        <p:sp>
          <p:nvSpPr>
            <p:cNvPr id="31" name="Rectángulo 30"/>
            <p:cNvSpPr/>
            <p:nvPr/>
          </p:nvSpPr>
          <p:spPr>
            <a:xfrm>
              <a:off x="3324485" y="6091045"/>
              <a:ext cx="7505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FF"/>
                  </a:solidFill>
                </a:rPr>
                <a:t>x =  </a:t>
              </a:r>
              <a:r>
                <a:rPr lang="es-ES" sz="1200" smtClean="0">
                  <a:solidFill>
                    <a:srgbClr val="0000FF"/>
                  </a:solidFill>
                  <a:sym typeface="Symbol" panose="05050102010706020507" pitchFamily="18" charset="2"/>
                </a:rPr>
                <a:t> </a:t>
              </a:r>
              <a:r>
                <a:rPr lang="es-ES" sz="1200" smtClean="0">
                  <a:solidFill>
                    <a:srgbClr val="0000FF"/>
                  </a:solidFill>
                </a:rPr>
                <a:t>0.5</a:t>
              </a:r>
              <a:endParaRPr lang="es-ES" sz="1200">
                <a:solidFill>
                  <a:srgbClr val="0000FF"/>
                </a:solidFill>
              </a:endParaRPr>
            </a:p>
          </p:txBody>
        </p:sp>
        <p:cxnSp>
          <p:nvCxnSpPr>
            <p:cNvPr id="4" name="Conector recto de flecha 3"/>
            <p:cNvCxnSpPr/>
            <p:nvPr/>
          </p:nvCxnSpPr>
          <p:spPr>
            <a:xfrm flipV="1">
              <a:off x="3856243" y="5809175"/>
              <a:ext cx="199262" cy="304800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o 68"/>
          <p:cNvGrpSpPr/>
          <p:nvPr/>
        </p:nvGrpSpPr>
        <p:grpSpPr>
          <a:xfrm>
            <a:off x="5521782" y="67459"/>
            <a:ext cx="874037" cy="607131"/>
            <a:chOff x="5521782" y="67459"/>
            <a:chExt cx="874037" cy="607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57 Rectángulo"/>
                <p:cNvSpPr/>
                <p:nvPr/>
              </p:nvSpPr>
              <p:spPr>
                <a:xfrm>
                  <a:off x="5521782" y="67459"/>
                  <a:ext cx="87403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s-ES" sz="1200" smtClean="0">
                      <a:solidFill>
                        <a:srgbClr val="0000FF"/>
                      </a:solidFill>
                    </a:rPr>
                    <a:t>b </a:t>
                  </a:r>
                  <a14:m>
                    <m:oMath xmlns:m="http://schemas.openxmlformats.org/officeDocument/2006/math"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s-ES" sz="1200" smtClean="0">
                      <a:solidFill>
                        <a:srgbClr val="0000FF"/>
                      </a:solidFill>
                    </a:rPr>
                    <a:t>1</a:t>
                  </a:r>
                  <a:endParaRPr lang="es-ES" sz="120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57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1782" y="67459"/>
                  <a:ext cx="874037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699" b="-1521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Conector recto de flecha 55"/>
            <p:cNvCxnSpPr/>
            <p:nvPr/>
          </p:nvCxnSpPr>
          <p:spPr>
            <a:xfrm>
              <a:off x="5773802" y="312111"/>
              <a:ext cx="16565" cy="362479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52 Elipse"/>
          <p:cNvSpPr>
            <a:spLocks noChangeAspect="1"/>
          </p:cNvSpPr>
          <p:nvPr/>
        </p:nvSpPr>
        <p:spPr>
          <a:xfrm>
            <a:off x="6282559" y="2321244"/>
            <a:ext cx="97384" cy="973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Elipse"/>
          <p:cNvSpPr>
            <a:spLocks noChangeAspect="1"/>
          </p:cNvSpPr>
          <p:nvPr/>
        </p:nvSpPr>
        <p:spPr>
          <a:xfrm>
            <a:off x="5718877" y="3443517"/>
            <a:ext cx="97384" cy="97384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1" name="Grupo 70"/>
          <p:cNvGrpSpPr/>
          <p:nvPr/>
        </p:nvGrpSpPr>
        <p:grpSpPr>
          <a:xfrm>
            <a:off x="1292533" y="652388"/>
            <a:ext cx="477335" cy="816953"/>
            <a:chOff x="439674" y="4088685"/>
            <a:chExt cx="477335" cy="816953"/>
          </a:xfrm>
        </p:grpSpPr>
        <p:cxnSp>
          <p:nvCxnSpPr>
            <p:cNvPr id="123" name="122 Conector recto"/>
            <p:cNvCxnSpPr/>
            <p:nvPr/>
          </p:nvCxnSpPr>
          <p:spPr>
            <a:xfrm>
              <a:off x="486703" y="4107089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>
              <a:off x="477738" y="4891500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125 Elipse"/>
            <p:cNvSpPr>
              <a:spLocks noChangeAspect="1"/>
            </p:cNvSpPr>
            <p:nvPr/>
          </p:nvSpPr>
          <p:spPr>
            <a:xfrm>
              <a:off x="454914" y="4088685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128 Elipse"/>
            <p:cNvSpPr>
              <a:spLocks noChangeAspect="1"/>
            </p:cNvSpPr>
            <p:nvPr/>
          </p:nvSpPr>
          <p:spPr>
            <a:xfrm>
              <a:off x="439674" y="4871005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8" name="Grupo 92"/>
            <p:cNvGrpSpPr/>
            <p:nvPr/>
          </p:nvGrpSpPr>
          <p:grpSpPr>
            <a:xfrm rot="16200000" flipH="1">
              <a:off x="308560" y="4399521"/>
              <a:ext cx="768182" cy="215776"/>
              <a:chOff x="1711258" y="2197822"/>
              <a:chExt cx="1222442" cy="339461"/>
            </a:xfrm>
          </p:grpSpPr>
          <p:grpSp>
            <p:nvGrpSpPr>
              <p:cNvPr id="99" name="Grupo 101"/>
              <p:cNvGrpSpPr/>
              <p:nvPr/>
            </p:nvGrpSpPr>
            <p:grpSpPr>
              <a:xfrm>
                <a:off x="1970431" y="2197822"/>
                <a:ext cx="704096" cy="339461"/>
                <a:chOff x="1656267" y="3744027"/>
                <a:chExt cx="838529" cy="452218"/>
              </a:xfrm>
            </p:grpSpPr>
            <p:sp>
              <p:nvSpPr>
                <p:cNvPr id="106" name="72 Arco"/>
                <p:cNvSpPr/>
                <p:nvPr/>
              </p:nvSpPr>
              <p:spPr>
                <a:xfrm flipH="1">
                  <a:off x="1656267" y="3764707"/>
                  <a:ext cx="253185" cy="425627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09" name="74 Grupo"/>
                <p:cNvGrpSpPr/>
                <p:nvPr/>
              </p:nvGrpSpPr>
              <p:grpSpPr>
                <a:xfrm flipH="1">
                  <a:off x="2241270" y="3744027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16" name="75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7" name="76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10" name="77 Grupo"/>
                <p:cNvGrpSpPr/>
                <p:nvPr/>
              </p:nvGrpSpPr>
              <p:grpSpPr>
                <a:xfrm flipH="1">
                  <a:off x="2043170" y="3754031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14" name="78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5" name="79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11" name="80 Grupo"/>
                <p:cNvGrpSpPr/>
                <p:nvPr/>
              </p:nvGrpSpPr>
              <p:grpSpPr>
                <a:xfrm flipH="1">
                  <a:off x="1848412" y="3759488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12" name="81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3" name="82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cxnSp>
            <p:nvCxnSpPr>
              <p:cNvPr id="101" name="Conector recto 102"/>
              <p:cNvCxnSpPr/>
              <p:nvPr/>
            </p:nvCxnSpPr>
            <p:spPr>
              <a:xfrm>
                <a:off x="2674527" y="2373096"/>
                <a:ext cx="259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ector recto 103"/>
              <p:cNvCxnSpPr/>
              <p:nvPr/>
            </p:nvCxnSpPr>
            <p:spPr>
              <a:xfrm>
                <a:off x="1711258" y="2383487"/>
                <a:ext cx="259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899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2" grpId="0"/>
      <p:bldP spid="91" grpId="0" animBg="1"/>
      <p:bldP spid="92" grpId="0"/>
      <p:bldP spid="97" grpId="0" animBg="1"/>
      <p:bldP spid="105" grpId="0" animBg="1"/>
      <p:bldP spid="108" grpId="0" animBg="1"/>
      <p:bldP spid="131" grpId="0" animBg="1"/>
      <p:bldP spid="134" grpId="0"/>
      <p:bldP spid="135" grpId="0"/>
      <p:bldP spid="100" grpId="0" animBg="1"/>
      <p:bldP spid="40" grpId="0" animBg="1"/>
      <p:bldP spid="2" grpId="0" animBg="1"/>
      <p:bldP spid="53" grpId="0" animBg="1"/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/>
          <p:cNvGrpSpPr/>
          <p:nvPr/>
        </p:nvGrpSpPr>
        <p:grpSpPr>
          <a:xfrm>
            <a:off x="1767089" y="802550"/>
            <a:ext cx="611739" cy="822378"/>
            <a:chOff x="5553499" y="2273708"/>
            <a:chExt cx="764674" cy="1027973"/>
          </a:xfrm>
        </p:grpSpPr>
        <p:grpSp>
          <p:nvGrpSpPr>
            <p:cNvPr id="3" name="Grupo 20"/>
            <p:cNvGrpSpPr/>
            <p:nvPr/>
          </p:nvGrpSpPr>
          <p:grpSpPr>
            <a:xfrm>
              <a:off x="5606255" y="2302712"/>
              <a:ext cx="711918" cy="962037"/>
              <a:chOff x="7924037" y="650898"/>
              <a:chExt cx="711918" cy="962037"/>
            </a:xfrm>
          </p:grpSpPr>
          <p:grpSp>
            <p:nvGrpSpPr>
              <p:cNvPr id="6" name="34 Grupo"/>
              <p:cNvGrpSpPr/>
              <p:nvPr/>
            </p:nvGrpSpPr>
            <p:grpSpPr>
              <a:xfrm>
                <a:off x="7924037" y="650898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12" name="35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36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37 Grupo"/>
              <p:cNvGrpSpPr/>
              <p:nvPr/>
            </p:nvGrpSpPr>
            <p:grpSpPr>
              <a:xfrm flipV="1">
                <a:off x="7957684" y="1432690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10" name="38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39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40 Rectángulo"/>
              <p:cNvSpPr/>
              <p:nvPr/>
            </p:nvSpPr>
            <p:spPr>
              <a:xfrm>
                <a:off x="8148965" y="843019"/>
                <a:ext cx="190005" cy="605641"/>
              </a:xfrm>
              <a:prstGeom prst="rect">
                <a:avLst/>
              </a:prstGeom>
              <a:solidFill>
                <a:srgbClr val="66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42 CuadroTexto"/>
              <p:cNvSpPr txBox="1"/>
              <p:nvPr/>
            </p:nvSpPr>
            <p:spPr>
              <a:xfrm>
                <a:off x="8451224" y="92177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4" name="29 Elipse"/>
            <p:cNvSpPr>
              <a:spLocks noChangeAspect="1"/>
            </p:cNvSpPr>
            <p:nvPr/>
          </p:nvSpPr>
          <p:spPr>
            <a:xfrm flipH="1">
              <a:off x="5553499" y="2273708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29 Elipse"/>
            <p:cNvSpPr>
              <a:spLocks noChangeAspect="1"/>
            </p:cNvSpPr>
            <p:nvPr/>
          </p:nvSpPr>
          <p:spPr>
            <a:xfrm flipH="1">
              <a:off x="5578899" y="3238908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4" name="Conector recto 27"/>
          <p:cNvCxnSpPr/>
          <p:nvPr/>
        </p:nvCxnSpPr>
        <p:spPr>
          <a:xfrm>
            <a:off x="1802357" y="400040"/>
            <a:ext cx="0" cy="15274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27"/>
          <p:cNvCxnSpPr/>
          <p:nvPr/>
        </p:nvCxnSpPr>
        <p:spPr>
          <a:xfrm>
            <a:off x="1046890" y="399203"/>
            <a:ext cx="0" cy="15274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79 Grupo"/>
          <p:cNvGrpSpPr/>
          <p:nvPr/>
        </p:nvGrpSpPr>
        <p:grpSpPr>
          <a:xfrm>
            <a:off x="1017830" y="751114"/>
            <a:ext cx="832741" cy="873964"/>
            <a:chOff x="1725402" y="609600"/>
            <a:chExt cx="832741" cy="873964"/>
          </a:xfrm>
        </p:grpSpPr>
        <p:grpSp>
          <p:nvGrpSpPr>
            <p:cNvPr id="17" name="Grupo 93"/>
            <p:cNvGrpSpPr/>
            <p:nvPr/>
          </p:nvGrpSpPr>
          <p:grpSpPr>
            <a:xfrm rot="16200000">
              <a:off x="2049061" y="345799"/>
              <a:ext cx="163228" cy="690830"/>
              <a:chOff x="1346200" y="3245535"/>
              <a:chExt cx="365058" cy="901555"/>
            </a:xfrm>
          </p:grpSpPr>
          <p:grpSp>
            <p:nvGrpSpPr>
              <p:cNvPr id="21" name="Grupo 96"/>
              <p:cNvGrpSpPr/>
              <p:nvPr/>
            </p:nvGrpSpPr>
            <p:grpSpPr>
              <a:xfrm>
                <a:off x="1346200" y="3632200"/>
                <a:ext cx="365058" cy="128225"/>
                <a:chOff x="1231900" y="3627778"/>
                <a:chExt cx="479358" cy="132647"/>
              </a:xfrm>
            </p:grpSpPr>
            <p:cxnSp>
              <p:nvCxnSpPr>
                <p:cNvPr id="24" name="Conector recto 99"/>
                <p:cNvCxnSpPr/>
                <p:nvPr/>
              </p:nvCxnSpPr>
              <p:spPr>
                <a:xfrm>
                  <a:off x="1231900" y="3627778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100"/>
                <p:cNvCxnSpPr/>
                <p:nvPr/>
              </p:nvCxnSpPr>
              <p:spPr>
                <a:xfrm>
                  <a:off x="1231900" y="3760425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Conector recto 97"/>
              <p:cNvCxnSpPr/>
              <p:nvPr/>
            </p:nvCxnSpPr>
            <p:spPr>
              <a:xfrm>
                <a:off x="1549400" y="324553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98"/>
              <p:cNvCxnSpPr/>
              <p:nvPr/>
            </p:nvCxnSpPr>
            <p:spPr>
              <a:xfrm>
                <a:off x="1549400" y="376042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60 Elipse"/>
            <p:cNvSpPr>
              <a:spLocks noChangeAspect="1"/>
            </p:cNvSpPr>
            <p:nvPr/>
          </p:nvSpPr>
          <p:spPr>
            <a:xfrm>
              <a:off x="1725403" y="647717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69 Elipse"/>
            <p:cNvSpPr>
              <a:spLocks noChangeAspect="1"/>
            </p:cNvSpPr>
            <p:nvPr/>
          </p:nvSpPr>
          <p:spPr>
            <a:xfrm>
              <a:off x="1725402" y="1431488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" name="78 Conector recto"/>
            <p:cNvCxnSpPr/>
            <p:nvPr/>
          </p:nvCxnSpPr>
          <p:spPr>
            <a:xfrm flipH="1">
              <a:off x="1736272" y="1464129"/>
              <a:ext cx="8218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ector recto 27"/>
          <p:cNvCxnSpPr/>
          <p:nvPr/>
        </p:nvCxnSpPr>
        <p:spPr>
          <a:xfrm>
            <a:off x="532173" y="369905"/>
            <a:ext cx="17507" cy="17036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133 CuadroTexto"/>
              <p:cNvSpPr txBox="1"/>
              <p:nvPr/>
            </p:nvSpPr>
            <p:spPr>
              <a:xfrm>
                <a:off x="261179" y="2097823"/>
                <a:ext cx="6286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1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79" y="2097823"/>
                <a:ext cx="628698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134 CuadroTexto"/>
              <p:cNvSpPr txBox="1"/>
              <p:nvPr/>
            </p:nvSpPr>
            <p:spPr>
              <a:xfrm>
                <a:off x="266373" y="2383210"/>
                <a:ext cx="5929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0" smtClean="0"/>
                  <a:t>z  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=</m:t>
                    </m:r>
                    <m:r>
                      <a:rPr lang="es-ES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s-ES" sz="1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1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3" y="2383210"/>
                <a:ext cx="592919" cy="276999"/>
              </a:xfrm>
              <a:prstGeom prst="rect">
                <a:avLst/>
              </a:prstGeom>
              <a:blipFill>
                <a:blip r:embed="rId3"/>
                <a:stretch>
                  <a:fillRect l="-1031"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uadroTexto 41"/>
          <p:cNvSpPr txBox="1"/>
          <p:nvPr/>
        </p:nvSpPr>
        <p:spPr>
          <a:xfrm>
            <a:off x="2980991" y="218479"/>
            <a:ext cx="95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smtClean="0"/>
              <a:t>Impedancia</a:t>
            </a:r>
          </a:p>
          <a:p>
            <a:pPr algn="ctr"/>
            <a:r>
              <a:rPr lang="es-ES" sz="1200" smtClean="0"/>
              <a:t>normalizada</a:t>
            </a:r>
            <a:endParaRPr lang="es-ES" sz="1200"/>
          </a:p>
        </p:txBody>
      </p:sp>
      <p:sp>
        <p:nvSpPr>
          <p:cNvPr id="43" name="CuadroTexto 42"/>
          <p:cNvSpPr txBox="1"/>
          <p:nvPr/>
        </p:nvSpPr>
        <p:spPr>
          <a:xfrm>
            <a:off x="3922288" y="2646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=</a:t>
            </a:r>
            <a:endParaRPr lang="es-ES"/>
          </a:p>
        </p:txBody>
      </p:sp>
      <p:cxnSp>
        <p:nvCxnSpPr>
          <p:cNvPr id="44" name="Conector recto 43"/>
          <p:cNvCxnSpPr/>
          <p:nvPr/>
        </p:nvCxnSpPr>
        <p:spPr>
          <a:xfrm>
            <a:off x="4339968" y="449312"/>
            <a:ext cx="1262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4325300" y="158853"/>
            <a:ext cx="1335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smtClean="0"/>
              <a:t>Impedancia  [  </a:t>
            </a:r>
            <a:r>
              <a:rPr lang="es-ES" sz="1200" smtClean="0">
                <a:sym typeface="Symbol" panose="05050102010706020507" pitchFamily="18" charset="2"/>
              </a:rPr>
              <a:t>  ]</a:t>
            </a:r>
            <a:endParaRPr lang="es-ES" sz="1200" smtClean="0"/>
          </a:p>
        </p:txBody>
      </p:sp>
      <p:sp>
        <p:nvSpPr>
          <p:cNvPr id="46" name="CuadroTexto 45"/>
          <p:cNvSpPr txBox="1"/>
          <p:nvPr/>
        </p:nvSpPr>
        <p:spPr>
          <a:xfrm>
            <a:off x="4669768" y="501960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/>
              <a:t>50 [ </a:t>
            </a:r>
            <a:r>
              <a:rPr lang="es-ES" sz="1200" smtClean="0">
                <a:sym typeface="Symbol" panose="05050102010706020507" pitchFamily="18" charset="2"/>
              </a:rPr>
              <a:t> ]</a:t>
            </a:r>
            <a:endParaRPr lang="es-ES" sz="1200"/>
          </a:p>
        </p:txBody>
      </p:sp>
      <p:sp>
        <p:nvSpPr>
          <p:cNvPr id="47" name="CuadroTexto 46"/>
          <p:cNvSpPr txBox="1"/>
          <p:nvPr/>
        </p:nvSpPr>
        <p:spPr>
          <a:xfrm>
            <a:off x="6230186" y="231587"/>
            <a:ext cx="95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smtClean="0"/>
              <a:t>Admitancia</a:t>
            </a:r>
          </a:p>
          <a:p>
            <a:pPr algn="ctr"/>
            <a:r>
              <a:rPr lang="es-ES" sz="1200" smtClean="0"/>
              <a:t>normalizada</a:t>
            </a:r>
            <a:endParaRPr lang="es-ES" sz="1200"/>
          </a:p>
        </p:txBody>
      </p:sp>
      <p:sp>
        <p:nvSpPr>
          <p:cNvPr id="48" name="CuadroTexto 47"/>
          <p:cNvSpPr txBox="1"/>
          <p:nvPr/>
        </p:nvSpPr>
        <p:spPr>
          <a:xfrm>
            <a:off x="7171482" y="2777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=</a:t>
            </a:r>
            <a:endParaRPr lang="es-ES"/>
          </a:p>
        </p:txBody>
      </p:sp>
      <p:cxnSp>
        <p:nvCxnSpPr>
          <p:cNvPr id="49" name="Conector recto 48"/>
          <p:cNvCxnSpPr/>
          <p:nvPr/>
        </p:nvCxnSpPr>
        <p:spPr>
          <a:xfrm>
            <a:off x="7589162" y="462420"/>
            <a:ext cx="1262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7576836" y="171961"/>
            <a:ext cx="1330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smtClean="0"/>
              <a:t>Admitanvcia  [  S</a:t>
            </a:r>
            <a:r>
              <a:rPr lang="es-ES" sz="1200" smtClean="0">
                <a:sym typeface="Symbol" panose="05050102010706020507" pitchFamily="18" charset="2"/>
              </a:rPr>
              <a:t>  ]</a:t>
            </a:r>
            <a:endParaRPr lang="es-ES" sz="1200" smtClean="0"/>
          </a:p>
        </p:txBody>
      </p:sp>
      <p:sp>
        <p:nvSpPr>
          <p:cNvPr id="51" name="CuadroTexto 50"/>
          <p:cNvSpPr txBox="1"/>
          <p:nvPr/>
        </p:nvSpPr>
        <p:spPr>
          <a:xfrm>
            <a:off x="7743424" y="495478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/>
              <a:t>( 1/ 50 )  [ S</a:t>
            </a:r>
            <a:r>
              <a:rPr lang="es-ES" sz="1200" smtClean="0">
                <a:sym typeface="Symbol" panose="05050102010706020507" pitchFamily="18" charset="2"/>
              </a:rPr>
              <a:t> ]</a:t>
            </a:r>
            <a:endParaRPr lang="es-E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25 CuadroTexto"/>
              <p:cNvSpPr txBox="1"/>
              <p:nvPr/>
            </p:nvSpPr>
            <p:spPr>
              <a:xfrm>
                <a:off x="3509928" y="1670341"/>
                <a:ext cx="3973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0" smtClean="0"/>
                  <a:t>Z </a:t>
                </a:r>
                <a:r>
                  <a:rPr lang="es-ES" sz="1200" b="0" smtClean="0"/>
                  <a:t> =   z  </a:t>
                </a:r>
                <a:r>
                  <a:rPr lang="es-ES" sz="1200" b="0" smtClean="0">
                    <a:sym typeface="Symbol" panose="05050102010706020507" pitchFamily="18" charset="2"/>
                  </a:rPr>
                  <a:t>  50   =  </a:t>
                </a:r>
                <a:r>
                  <a:rPr lang="es-ES" sz="1200" b="0" smtClean="0"/>
                  <a:t>( 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0.5+</m:t>
                    </m:r>
                    <m:r>
                      <a:rPr lang="es-ES" sz="1200" b="0" i="1" smtClean="0">
                        <a:latin typeface="Cambria Math"/>
                      </a:rPr>
                      <m:t>𝑗</m:t>
                    </m:r>
                    <m:r>
                      <a:rPr lang="es-ES" sz="1200" b="0" i="1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z="1200" smtClean="0">
                    <a:solidFill>
                      <a:schemeClr val="tx1"/>
                    </a:solidFill>
                  </a:rPr>
                  <a:t>7 )</a:t>
                </a:r>
                <a:r>
                  <a:rPr lang="es-ES" sz="1200" smtClean="0">
                    <a:solidFill>
                      <a:srgbClr val="0000FF"/>
                    </a:solidFill>
                  </a:rPr>
                  <a:t> </a:t>
                </a:r>
                <a:r>
                  <a:rPr lang="es-ES" sz="1200" smtClean="0">
                    <a:sym typeface="Symbol" panose="05050102010706020507" pitchFamily="18" charset="2"/>
                  </a:rPr>
                  <a:t> 50  =  </a:t>
                </a:r>
                <a:r>
                  <a:rPr lang="es-ES" smtClean="0">
                    <a:sym typeface="Symbol" panose="05050102010706020507" pitchFamily="18" charset="2"/>
                  </a:rPr>
                  <a:t>25 + j 35       </a:t>
                </a:r>
                <a:endParaRPr lang="es-ES"/>
              </a:p>
            </p:txBody>
          </p:sp>
        </mc:Choice>
        <mc:Fallback xmlns="">
          <p:sp>
            <p:nvSpPr>
              <p:cNvPr id="52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28" y="1670341"/>
                <a:ext cx="3973011" cy="369332"/>
              </a:xfrm>
              <a:prstGeom prst="rect">
                <a:avLst/>
              </a:prstGeom>
              <a:blipFill>
                <a:blip r:embed="rId4"/>
                <a:stretch>
                  <a:fillRect l="-1380" t="-1147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uadroTexto 52"/>
          <p:cNvSpPr txBox="1"/>
          <p:nvPr/>
        </p:nvSpPr>
        <p:spPr>
          <a:xfrm>
            <a:off x="4748246" y="1140267"/>
            <a:ext cx="170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Desnormalización </a:t>
            </a:r>
            <a:endParaRPr lang="es-E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/>
              <p:cNvSpPr txBox="1"/>
              <p:nvPr/>
            </p:nvSpPr>
            <p:spPr>
              <a:xfrm>
                <a:off x="4435579" y="2542925"/>
                <a:ext cx="4696863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smtClean="0">
                    <a:sym typeface="Symbol" panose="05050102010706020507" pitchFamily="18" charset="2"/>
                  </a:rPr>
                  <a:t></a:t>
                </a:r>
                <a:r>
                  <a:rPr lang="es-ES" sz="1200" smtClean="0"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latin typeface="Cambria Math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∆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10 ×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6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×60</m:t>
                        </m:r>
                      </m:den>
                    </m:f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 265 pF</a:t>
                </a:r>
                <a:endParaRPr lang="es-ES"/>
              </a:p>
            </p:txBody>
          </p:sp>
        </mc:Choice>
        <mc:Fallback xmlns="">
          <p:sp>
            <p:nvSpPr>
              <p:cNvPr id="54" name="Cuadro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79" y="2542925"/>
                <a:ext cx="4696863" cy="657552"/>
              </a:xfrm>
              <a:prstGeom prst="rect">
                <a:avLst/>
              </a:prstGeom>
              <a:blipFill>
                <a:blip r:embed="rId5"/>
                <a:stretch>
                  <a:fillRect l="-1429" r="-2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-7666" y="3498880"/>
                <a:ext cx="4677434" cy="698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>
                            <a:sym typeface="Symbol" panose="05050102010706020507" pitchFamily="18" charset="2"/>
                          </a:rPr>
                          <m:t> </m:t>
                        </m:r>
                        <m:r>
                          <m:rPr>
                            <m:nor/>
                          </m:rPr>
                          <a:rPr lang="es-ES">
                            <a:sym typeface="Symbol" panose="05050102010706020507" pitchFamily="18" charset="2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s-ES" b="0" i="0" smtClean="0"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</a:t>
                </a:r>
                <a:r>
                  <a:rPr lang="es-ES" sz="1200" smtClean="0">
                    <a:sym typeface="Symbol" panose="05050102010706020507" pitchFamily="18" charset="2"/>
                  </a:rPr>
                  <a:t>=</a:t>
                </a:r>
                <a:r>
                  <a:rPr lang="es-ES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s-ES" sz="12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s-ES" sz="1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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s-ES" sz="1200" b="0" i="0" smtClean="0"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</a:t>
                </a:r>
                <a:r>
                  <a:rPr lang="es-ES" sz="1200" smtClean="0">
                    <a:sym typeface="Symbol" panose="05050102010706020507" pitchFamily="18" charset="2"/>
                  </a:rPr>
                  <a:t>     (1/50)    =  1    (1/50 )  =  1/50   S  </a:t>
                </a:r>
                <a:r>
                  <a:rPr lang="es-ES" sz="1400" smtClean="0">
                    <a:sym typeface="Symbol" panose="05050102010706020507" pitchFamily="18" charset="2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s-E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sSub>
                          <m:sSubPr>
                            <m:ctrlPr>
                              <a:rPr lang="es-ES" sz="2400" i="1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66" y="3498880"/>
                <a:ext cx="4677434" cy="6980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25 CuadroTexto"/>
              <p:cNvSpPr txBox="1"/>
              <p:nvPr/>
            </p:nvSpPr>
            <p:spPr>
              <a:xfrm>
                <a:off x="1509463" y="176662"/>
                <a:ext cx="13488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0" smtClean="0"/>
                  <a:t> z </a:t>
                </a:r>
                <a:r>
                  <a:rPr lang="es-ES" sz="1200" b="0" smtClean="0">
                    <a:sym typeface="Symbol" panose="05050102010706020507" pitchFamily="18" charset="2"/>
                  </a:rPr>
                  <a:t> =  </a:t>
                </a:r>
                <a:r>
                  <a:rPr lang="es-ES" sz="1200" b="0" smtClean="0"/>
                  <a:t> 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/>
                      </a:rPr>
                      <m:t>0.5+</m:t>
                    </m:r>
                    <m:r>
                      <a:rPr lang="es-ES" sz="1200" b="0" i="1" smtClean="0">
                        <a:latin typeface="Cambria Math"/>
                      </a:rPr>
                      <m:t>𝑗</m:t>
                    </m:r>
                    <m:r>
                      <a:rPr lang="es-ES" sz="1200" b="0" i="1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z="1200" smtClean="0">
                    <a:solidFill>
                      <a:schemeClr val="tx1"/>
                    </a:solidFill>
                  </a:rPr>
                  <a:t>7 </a:t>
                </a:r>
                <a:r>
                  <a:rPr lang="es-ES" sz="1200" smtClean="0">
                    <a:sym typeface="Symbol" panose="05050102010706020507" pitchFamily="18" charset="2"/>
                  </a:rPr>
                  <a:t>  </a:t>
                </a:r>
                <a:endParaRPr lang="es-ES" sz="1200"/>
              </a:p>
            </p:txBody>
          </p:sp>
        </mc:Choice>
        <mc:Fallback xmlns="">
          <p:sp>
            <p:nvSpPr>
              <p:cNvPr id="5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463" y="176662"/>
                <a:ext cx="1348895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upo 56"/>
          <p:cNvGrpSpPr/>
          <p:nvPr/>
        </p:nvGrpSpPr>
        <p:grpSpPr>
          <a:xfrm>
            <a:off x="3051083" y="4958319"/>
            <a:ext cx="708558" cy="1066800"/>
            <a:chOff x="1911708" y="587423"/>
            <a:chExt cx="5733803" cy="1066800"/>
          </a:xfrm>
        </p:grpSpPr>
        <p:sp>
          <p:nvSpPr>
            <p:cNvPr id="58" name="24 Rectángulo"/>
            <p:cNvSpPr/>
            <p:nvPr/>
          </p:nvSpPr>
          <p:spPr>
            <a:xfrm>
              <a:off x="1911708" y="587423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27 Rectángulo"/>
            <p:cNvSpPr/>
            <p:nvPr/>
          </p:nvSpPr>
          <p:spPr>
            <a:xfrm>
              <a:off x="1921605" y="1559220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0" name="28 Grupo"/>
          <p:cNvGrpSpPr/>
          <p:nvPr/>
        </p:nvGrpSpPr>
        <p:grpSpPr>
          <a:xfrm flipH="1">
            <a:off x="5347949" y="4980090"/>
            <a:ext cx="284616" cy="62773"/>
            <a:chOff x="1934090" y="2176867"/>
            <a:chExt cx="284616" cy="62773"/>
          </a:xfrm>
        </p:grpSpPr>
        <p:sp>
          <p:nvSpPr>
            <p:cNvPr id="61" name="29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2" name="30 Conector recto"/>
            <p:cNvCxnSpPr>
              <a:stCxn id="61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31 Grupo"/>
          <p:cNvGrpSpPr/>
          <p:nvPr/>
        </p:nvGrpSpPr>
        <p:grpSpPr>
          <a:xfrm flipH="1">
            <a:off x="5369721" y="5951888"/>
            <a:ext cx="284616" cy="62773"/>
            <a:chOff x="1934090" y="2176867"/>
            <a:chExt cx="284616" cy="62773"/>
          </a:xfrm>
        </p:grpSpPr>
        <p:sp>
          <p:nvSpPr>
            <p:cNvPr id="64" name="32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5" name="33 Conector recto"/>
            <p:cNvCxnSpPr>
              <a:stCxn id="64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o 65"/>
          <p:cNvGrpSpPr/>
          <p:nvPr/>
        </p:nvGrpSpPr>
        <p:grpSpPr>
          <a:xfrm>
            <a:off x="5635040" y="5009923"/>
            <a:ext cx="711918" cy="962037"/>
            <a:chOff x="7924037" y="650898"/>
            <a:chExt cx="711918" cy="962037"/>
          </a:xfrm>
        </p:grpSpPr>
        <p:grpSp>
          <p:nvGrpSpPr>
            <p:cNvPr id="67" name="34 Grupo"/>
            <p:cNvGrpSpPr/>
            <p:nvPr/>
          </p:nvGrpSpPr>
          <p:grpSpPr>
            <a:xfrm>
              <a:off x="7924037" y="650898"/>
              <a:ext cx="308056" cy="180245"/>
              <a:chOff x="8075924" y="2064191"/>
              <a:chExt cx="308056" cy="180245"/>
            </a:xfrm>
          </p:grpSpPr>
          <p:cxnSp>
            <p:nvCxnSpPr>
              <p:cNvPr id="73" name="35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36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37 Grupo"/>
            <p:cNvGrpSpPr/>
            <p:nvPr/>
          </p:nvGrpSpPr>
          <p:grpSpPr>
            <a:xfrm flipV="1">
              <a:off x="7957684" y="1432690"/>
              <a:ext cx="308056" cy="180245"/>
              <a:chOff x="8075924" y="2064191"/>
              <a:chExt cx="308056" cy="180245"/>
            </a:xfrm>
          </p:grpSpPr>
          <p:cxnSp>
            <p:nvCxnSpPr>
              <p:cNvPr id="71" name="38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39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40 Rectángulo"/>
            <p:cNvSpPr/>
            <p:nvPr/>
          </p:nvSpPr>
          <p:spPr>
            <a:xfrm>
              <a:off x="8148965" y="843019"/>
              <a:ext cx="190005" cy="605641"/>
            </a:xfrm>
            <a:prstGeom prst="rect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42 CuadroTexto"/>
            <p:cNvSpPr txBox="1"/>
            <p:nvPr/>
          </p:nvSpPr>
          <p:spPr>
            <a:xfrm>
              <a:off x="8451224" y="92177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43 CuadroTexto"/>
              <p:cNvSpPr txBox="1"/>
              <p:nvPr/>
            </p:nvSpPr>
            <p:spPr>
              <a:xfrm>
                <a:off x="1978299" y="5304224"/>
                <a:ext cx="1225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mtClean="0"/>
                  <a:t> =  50 </a:t>
                </a:r>
                <a:r>
                  <a:rPr lang="es-ES" smtClean="0">
                    <a:sym typeface="Symbol" panose="05050102010706020507" pitchFamily="18" charset="2"/>
                  </a:rPr>
                  <a:t></a:t>
                </a:r>
                <a:r>
                  <a:rPr lang="es-ES" smtClean="0"/>
                  <a:t> </a:t>
                </a:r>
                <a:endParaRPr lang="es-ES"/>
              </a:p>
            </p:txBody>
          </p:sp>
        </mc:Choice>
        <mc:Fallback xmlns="">
          <p:sp>
            <p:nvSpPr>
              <p:cNvPr id="75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299" y="5304224"/>
                <a:ext cx="1225592" cy="369332"/>
              </a:xfrm>
              <a:prstGeom prst="rect">
                <a:avLst/>
              </a:prstGeom>
              <a:blipFill>
                <a:blip r:embed="rId8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upo 75"/>
          <p:cNvGrpSpPr/>
          <p:nvPr/>
        </p:nvGrpSpPr>
        <p:grpSpPr>
          <a:xfrm>
            <a:off x="3741753" y="4980090"/>
            <a:ext cx="306388" cy="1034571"/>
            <a:chOff x="7636738" y="609194"/>
            <a:chExt cx="306388" cy="1034571"/>
          </a:xfrm>
        </p:grpSpPr>
        <p:grpSp>
          <p:nvGrpSpPr>
            <p:cNvPr id="77" name="28 Grupo"/>
            <p:cNvGrpSpPr/>
            <p:nvPr/>
          </p:nvGrpSpPr>
          <p:grpSpPr>
            <a:xfrm flipH="1">
              <a:off x="7636738" y="609194"/>
              <a:ext cx="284616" cy="62773"/>
              <a:chOff x="1934090" y="2176867"/>
              <a:chExt cx="284616" cy="62773"/>
            </a:xfrm>
          </p:grpSpPr>
          <p:sp>
            <p:nvSpPr>
              <p:cNvPr id="81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2" name="30 Conector recto"/>
              <p:cNvCxnSpPr>
                <a:stCxn id="81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31 Grupo"/>
            <p:cNvGrpSpPr/>
            <p:nvPr/>
          </p:nvGrpSpPr>
          <p:grpSpPr>
            <a:xfrm flipH="1">
              <a:off x="7658510" y="1580992"/>
              <a:ext cx="284616" cy="62773"/>
              <a:chOff x="1934090" y="2176867"/>
              <a:chExt cx="284616" cy="62773"/>
            </a:xfrm>
          </p:grpSpPr>
          <p:sp>
            <p:nvSpPr>
              <p:cNvPr id="79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0" name="33 Conector recto"/>
              <p:cNvCxnSpPr>
                <a:stCxn id="79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upo 82"/>
          <p:cNvGrpSpPr/>
          <p:nvPr/>
        </p:nvGrpSpPr>
        <p:grpSpPr>
          <a:xfrm flipH="1">
            <a:off x="3970642" y="4980090"/>
            <a:ext cx="306388" cy="1034571"/>
            <a:chOff x="7636738" y="609194"/>
            <a:chExt cx="306388" cy="1034571"/>
          </a:xfrm>
        </p:grpSpPr>
        <p:grpSp>
          <p:nvGrpSpPr>
            <p:cNvPr id="84" name="28 Grupo"/>
            <p:cNvGrpSpPr/>
            <p:nvPr/>
          </p:nvGrpSpPr>
          <p:grpSpPr>
            <a:xfrm flipH="1">
              <a:off x="7636738" y="609194"/>
              <a:ext cx="284616" cy="62773"/>
              <a:chOff x="1934090" y="2176867"/>
              <a:chExt cx="284616" cy="62773"/>
            </a:xfrm>
          </p:grpSpPr>
          <p:sp>
            <p:nvSpPr>
              <p:cNvPr id="88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9" name="30 Conector recto"/>
              <p:cNvCxnSpPr>
                <a:stCxn id="88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31 Grupo"/>
            <p:cNvGrpSpPr/>
            <p:nvPr/>
          </p:nvGrpSpPr>
          <p:grpSpPr>
            <a:xfrm flipH="1">
              <a:off x="7658510" y="1580992"/>
              <a:ext cx="284616" cy="62773"/>
              <a:chOff x="1934090" y="2176867"/>
              <a:chExt cx="284616" cy="62773"/>
            </a:xfrm>
          </p:grpSpPr>
          <p:sp>
            <p:nvSpPr>
              <p:cNvPr id="86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7" name="33 Conector recto"/>
              <p:cNvCxnSpPr>
                <a:stCxn id="86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0" name="Conector recto 89"/>
          <p:cNvCxnSpPr/>
          <p:nvPr/>
        </p:nvCxnSpPr>
        <p:spPr>
          <a:xfrm>
            <a:off x="5580094" y="4470317"/>
            <a:ext cx="0" cy="1909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/>
          <p:cNvCxnSpPr/>
          <p:nvPr/>
        </p:nvCxnSpPr>
        <p:spPr>
          <a:xfrm>
            <a:off x="4015969" y="4530189"/>
            <a:ext cx="0" cy="1909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>
            <a:endCxn id="58" idx="1"/>
          </p:cNvCxnSpPr>
          <p:nvPr/>
        </p:nvCxnSpPr>
        <p:spPr>
          <a:xfrm>
            <a:off x="2447062" y="5005820"/>
            <a:ext cx="60402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/>
          <p:cNvCxnSpPr/>
          <p:nvPr/>
        </p:nvCxnSpPr>
        <p:spPr>
          <a:xfrm>
            <a:off x="2455974" y="5971960"/>
            <a:ext cx="60402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160 CuadroTexto"/>
              <p:cNvSpPr txBox="1"/>
              <p:nvPr/>
            </p:nvSpPr>
            <p:spPr>
              <a:xfrm>
                <a:off x="5369721" y="6386179"/>
                <a:ext cx="1500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s-ES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35</m:t>
                    </m:r>
                  </m:oMath>
                </a14:m>
                <a:r>
                  <a:rPr lang="es-ES" smtClean="0"/>
                  <a:t>  </a:t>
                </a:r>
                <a:r>
                  <a:rPr lang="es-ES" smtClean="0">
                    <a:sym typeface="Symbol" panose="05050102010706020507" pitchFamily="18" charset="2"/>
                  </a:rPr>
                  <a:t></a:t>
                </a:r>
                <a:r>
                  <a:rPr lang="es-ES" smtClean="0"/>
                  <a:t>            </a:t>
                </a:r>
                <a:endParaRPr lang="es-ES"/>
              </a:p>
            </p:txBody>
          </p:sp>
        </mc:Choice>
        <mc:Fallback xmlns="">
          <p:sp>
            <p:nvSpPr>
              <p:cNvPr id="94" name="1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21" y="6386179"/>
                <a:ext cx="1500979" cy="369332"/>
              </a:xfrm>
              <a:prstGeom prst="rect">
                <a:avLst/>
              </a:prstGeom>
              <a:blipFill>
                <a:blip r:embed="rId9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79 Grupo"/>
          <p:cNvGrpSpPr/>
          <p:nvPr/>
        </p:nvGrpSpPr>
        <p:grpSpPr>
          <a:xfrm flipH="1">
            <a:off x="4498873" y="4915904"/>
            <a:ext cx="1095521" cy="1096355"/>
            <a:chOff x="1725402" y="609600"/>
            <a:chExt cx="832741" cy="873964"/>
          </a:xfrm>
        </p:grpSpPr>
        <p:grpSp>
          <p:nvGrpSpPr>
            <p:cNvPr id="106" name="Grupo 93"/>
            <p:cNvGrpSpPr/>
            <p:nvPr/>
          </p:nvGrpSpPr>
          <p:grpSpPr>
            <a:xfrm rot="16200000">
              <a:off x="2049061" y="345799"/>
              <a:ext cx="163228" cy="690830"/>
              <a:chOff x="1346200" y="3245535"/>
              <a:chExt cx="365058" cy="901555"/>
            </a:xfrm>
          </p:grpSpPr>
          <p:grpSp>
            <p:nvGrpSpPr>
              <p:cNvPr id="110" name="Grupo 96"/>
              <p:cNvGrpSpPr/>
              <p:nvPr/>
            </p:nvGrpSpPr>
            <p:grpSpPr>
              <a:xfrm>
                <a:off x="1346200" y="3632200"/>
                <a:ext cx="365058" cy="128225"/>
                <a:chOff x="1231900" y="3627778"/>
                <a:chExt cx="479358" cy="132647"/>
              </a:xfrm>
            </p:grpSpPr>
            <p:cxnSp>
              <p:nvCxnSpPr>
                <p:cNvPr id="113" name="Conector recto 99"/>
                <p:cNvCxnSpPr/>
                <p:nvPr/>
              </p:nvCxnSpPr>
              <p:spPr>
                <a:xfrm>
                  <a:off x="1231900" y="3627778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ector recto 100"/>
                <p:cNvCxnSpPr/>
                <p:nvPr/>
              </p:nvCxnSpPr>
              <p:spPr>
                <a:xfrm>
                  <a:off x="1231900" y="3760425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Conector recto 97"/>
              <p:cNvCxnSpPr/>
              <p:nvPr/>
            </p:nvCxnSpPr>
            <p:spPr>
              <a:xfrm>
                <a:off x="1549400" y="324553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ector recto 98"/>
              <p:cNvCxnSpPr/>
              <p:nvPr/>
            </p:nvCxnSpPr>
            <p:spPr>
              <a:xfrm>
                <a:off x="1549400" y="376042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60 Elipse"/>
            <p:cNvSpPr>
              <a:spLocks noChangeAspect="1"/>
            </p:cNvSpPr>
            <p:nvPr/>
          </p:nvSpPr>
          <p:spPr>
            <a:xfrm>
              <a:off x="1725403" y="647717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8" name="69 Elipse"/>
            <p:cNvSpPr>
              <a:spLocks noChangeAspect="1"/>
            </p:cNvSpPr>
            <p:nvPr/>
          </p:nvSpPr>
          <p:spPr>
            <a:xfrm>
              <a:off x="1725402" y="1431488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9" name="78 Conector recto"/>
            <p:cNvCxnSpPr/>
            <p:nvPr/>
          </p:nvCxnSpPr>
          <p:spPr>
            <a:xfrm flipH="1">
              <a:off x="1736272" y="1464129"/>
              <a:ext cx="8218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ectángulo 116"/>
          <p:cNvSpPr/>
          <p:nvPr/>
        </p:nvSpPr>
        <p:spPr>
          <a:xfrm>
            <a:off x="3743602" y="641748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50 </a:t>
            </a:r>
            <a:r>
              <a:rPr lang="es-ES">
                <a:sym typeface="Symbol" panose="05050102010706020507" pitchFamily="18" charset="2"/>
              </a:rPr>
              <a:t></a:t>
            </a:r>
            <a:endParaRPr lang="es-ES"/>
          </a:p>
        </p:txBody>
      </p:sp>
      <p:sp>
        <p:nvSpPr>
          <p:cNvPr id="118" name="CuadroTexto 117"/>
          <p:cNvSpPr txBox="1"/>
          <p:nvPr/>
        </p:nvSpPr>
        <p:spPr>
          <a:xfrm>
            <a:off x="7183332" y="5280801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 = 10 MHz</a:t>
            </a:r>
            <a:endParaRPr lang="es-E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81 CuadroTexto"/>
              <p:cNvSpPr txBox="1"/>
              <p:nvPr/>
            </p:nvSpPr>
            <p:spPr>
              <a:xfrm>
                <a:off x="1017981" y="470981"/>
                <a:ext cx="8433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x</m:t>
                    </m:r>
                    <m:r>
                      <a:rPr lang="es-ES" sz="11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s-ES" sz="1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s-ES" sz="1100" smtClean="0">
                    <a:solidFill>
                      <a:srgbClr val="0000FF"/>
                    </a:solidFill>
                  </a:rPr>
                  <a:t>.2</a:t>
                </a:r>
                <a:endParaRPr lang="es-ES" sz="11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9" name="8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81" y="470981"/>
                <a:ext cx="843308" cy="261610"/>
              </a:xfrm>
              <a:prstGeom prst="rect">
                <a:avLst/>
              </a:prstGeom>
              <a:blipFill>
                <a:blip r:embed="rId10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130 CuadroTexto"/>
              <p:cNvSpPr txBox="1"/>
              <p:nvPr/>
            </p:nvSpPr>
            <p:spPr>
              <a:xfrm>
                <a:off x="921740" y="1110924"/>
                <a:ext cx="7831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</m:t>
                      </m:r>
                      <m:r>
                        <a:rPr lang="es-ES" sz="12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0" name="1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40" y="1110924"/>
                <a:ext cx="783163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91 CuadroTexto"/>
              <p:cNvSpPr txBox="1"/>
              <p:nvPr/>
            </p:nvSpPr>
            <p:spPr>
              <a:xfrm>
                <a:off x="862225" y="1921751"/>
                <a:ext cx="9048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/>
                        </a:rPr>
                        <m:t>𝑦</m:t>
                      </m:r>
                      <m:r>
                        <a:rPr lang="es-ES" sz="1200" b="0" i="1" smtClean="0">
                          <a:latin typeface="Cambria Math"/>
                        </a:rPr>
                        <m:t>=1+</m:t>
                      </m:r>
                      <m:r>
                        <a:rPr lang="es-ES" sz="1200" b="0" i="1" smtClean="0">
                          <a:latin typeface="Cambria Math"/>
                        </a:rPr>
                        <m:t>𝑗</m:t>
                      </m:r>
                      <m:r>
                        <a:rPr lang="es-ES" sz="12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S" sz="12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1" name="9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25" y="1921751"/>
                <a:ext cx="904863" cy="276999"/>
              </a:xfrm>
              <a:prstGeom prst="rect">
                <a:avLst/>
              </a:prstGeom>
              <a:blipFill>
                <a:blip r:embed="rId12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Grupo 121"/>
          <p:cNvGrpSpPr/>
          <p:nvPr/>
        </p:nvGrpSpPr>
        <p:grpSpPr>
          <a:xfrm>
            <a:off x="537633" y="802569"/>
            <a:ext cx="477335" cy="816953"/>
            <a:chOff x="439674" y="4088685"/>
            <a:chExt cx="477335" cy="816953"/>
          </a:xfrm>
        </p:grpSpPr>
        <p:cxnSp>
          <p:nvCxnSpPr>
            <p:cNvPr id="123" name="122 Conector recto"/>
            <p:cNvCxnSpPr/>
            <p:nvPr/>
          </p:nvCxnSpPr>
          <p:spPr>
            <a:xfrm>
              <a:off x="486703" y="4107089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4 Conector recto"/>
            <p:cNvCxnSpPr/>
            <p:nvPr/>
          </p:nvCxnSpPr>
          <p:spPr>
            <a:xfrm>
              <a:off x="477738" y="4891500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125 Elipse"/>
            <p:cNvSpPr>
              <a:spLocks noChangeAspect="1"/>
            </p:cNvSpPr>
            <p:nvPr/>
          </p:nvSpPr>
          <p:spPr>
            <a:xfrm>
              <a:off x="454914" y="4088685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128 Elipse"/>
            <p:cNvSpPr>
              <a:spLocks noChangeAspect="1"/>
            </p:cNvSpPr>
            <p:nvPr/>
          </p:nvSpPr>
          <p:spPr>
            <a:xfrm>
              <a:off x="439674" y="4871005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27" name="Grupo 92"/>
            <p:cNvGrpSpPr/>
            <p:nvPr/>
          </p:nvGrpSpPr>
          <p:grpSpPr>
            <a:xfrm rot="16200000" flipH="1">
              <a:off x="308560" y="4399521"/>
              <a:ext cx="768182" cy="215776"/>
              <a:chOff x="1711258" y="2197822"/>
              <a:chExt cx="1222442" cy="339461"/>
            </a:xfrm>
          </p:grpSpPr>
          <p:grpSp>
            <p:nvGrpSpPr>
              <p:cNvPr id="128" name="Grupo 101"/>
              <p:cNvGrpSpPr/>
              <p:nvPr/>
            </p:nvGrpSpPr>
            <p:grpSpPr>
              <a:xfrm>
                <a:off x="1970431" y="2197822"/>
                <a:ext cx="704096" cy="339461"/>
                <a:chOff x="1656267" y="3744027"/>
                <a:chExt cx="838529" cy="452218"/>
              </a:xfrm>
            </p:grpSpPr>
            <p:sp>
              <p:nvSpPr>
                <p:cNvPr id="131" name="72 Arco"/>
                <p:cNvSpPr/>
                <p:nvPr/>
              </p:nvSpPr>
              <p:spPr>
                <a:xfrm flipH="1">
                  <a:off x="1656267" y="3764707"/>
                  <a:ext cx="253185" cy="425627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32" name="74 Grupo"/>
                <p:cNvGrpSpPr/>
                <p:nvPr/>
              </p:nvGrpSpPr>
              <p:grpSpPr>
                <a:xfrm flipH="1">
                  <a:off x="2241270" y="3744027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39" name="75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40" name="76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33" name="77 Grupo"/>
                <p:cNvGrpSpPr/>
                <p:nvPr/>
              </p:nvGrpSpPr>
              <p:grpSpPr>
                <a:xfrm flipH="1">
                  <a:off x="2043170" y="3754031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37" name="78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8" name="79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34" name="80 Grupo"/>
                <p:cNvGrpSpPr/>
                <p:nvPr/>
              </p:nvGrpSpPr>
              <p:grpSpPr>
                <a:xfrm flipH="1">
                  <a:off x="1848412" y="3759488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35" name="81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6" name="82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cxnSp>
            <p:nvCxnSpPr>
              <p:cNvPr id="129" name="Conector recto 102"/>
              <p:cNvCxnSpPr/>
              <p:nvPr/>
            </p:nvCxnSpPr>
            <p:spPr>
              <a:xfrm>
                <a:off x="2674527" y="2373096"/>
                <a:ext cx="259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ector recto 103"/>
              <p:cNvCxnSpPr/>
              <p:nvPr/>
            </p:nvCxnSpPr>
            <p:spPr>
              <a:xfrm>
                <a:off x="1711258" y="2383487"/>
                <a:ext cx="259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Rectángulo 140"/>
          <p:cNvSpPr/>
          <p:nvPr/>
        </p:nvSpPr>
        <p:spPr>
          <a:xfrm>
            <a:off x="4631358" y="4501179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anose="05050102010706020507" pitchFamily="18" charset="2"/>
              </a:rPr>
              <a:t>265 pF</a:t>
            </a:r>
            <a:endParaRPr lang="es-ES"/>
          </a:p>
        </p:txBody>
      </p:sp>
      <p:grpSp>
        <p:nvGrpSpPr>
          <p:cNvPr id="142" name="Grupo 141"/>
          <p:cNvGrpSpPr/>
          <p:nvPr/>
        </p:nvGrpSpPr>
        <p:grpSpPr>
          <a:xfrm>
            <a:off x="3993546" y="4980090"/>
            <a:ext cx="620708" cy="1021194"/>
            <a:chOff x="439674" y="4088685"/>
            <a:chExt cx="477335" cy="816953"/>
          </a:xfrm>
        </p:grpSpPr>
        <p:cxnSp>
          <p:nvCxnSpPr>
            <p:cNvPr id="143" name="122 Conector recto"/>
            <p:cNvCxnSpPr/>
            <p:nvPr/>
          </p:nvCxnSpPr>
          <p:spPr>
            <a:xfrm>
              <a:off x="486703" y="4107089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24 Conector recto"/>
            <p:cNvCxnSpPr/>
            <p:nvPr/>
          </p:nvCxnSpPr>
          <p:spPr>
            <a:xfrm>
              <a:off x="477738" y="4891500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125 Elipse"/>
            <p:cNvSpPr>
              <a:spLocks noChangeAspect="1"/>
            </p:cNvSpPr>
            <p:nvPr/>
          </p:nvSpPr>
          <p:spPr>
            <a:xfrm>
              <a:off x="454914" y="4088685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6" name="128 Elipse"/>
            <p:cNvSpPr>
              <a:spLocks noChangeAspect="1"/>
            </p:cNvSpPr>
            <p:nvPr/>
          </p:nvSpPr>
          <p:spPr>
            <a:xfrm>
              <a:off x="439674" y="4871005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7" name="Grupo 92"/>
            <p:cNvGrpSpPr/>
            <p:nvPr/>
          </p:nvGrpSpPr>
          <p:grpSpPr>
            <a:xfrm rot="16200000" flipH="1">
              <a:off x="308560" y="4399521"/>
              <a:ext cx="768182" cy="215776"/>
              <a:chOff x="1711258" y="2197822"/>
              <a:chExt cx="1222442" cy="339461"/>
            </a:xfrm>
          </p:grpSpPr>
          <p:grpSp>
            <p:nvGrpSpPr>
              <p:cNvPr id="148" name="Grupo 101"/>
              <p:cNvGrpSpPr/>
              <p:nvPr/>
            </p:nvGrpSpPr>
            <p:grpSpPr>
              <a:xfrm>
                <a:off x="1970431" y="2197822"/>
                <a:ext cx="704096" cy="339461"/>
                <a:chOff x="1656267" y="3744027"/>
                <a:chExt cx="838529" cy="452218"/>
              </a:xfrm>
            </p:grpSpPr>
            <p:sp>
              <p:nvSpPr>
                <p:cNvPr id="151" name="72 Arco"/>
                <p:cNvSpPr/>
                <p:nvPr/>
              </p:nvSpPr>
              <p:spPr>
                <a:xfrm flipH="1">
                  <a:off x="1656267" y="3764707"/>
                  <a:ext cx="253185" cy="425627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52" name="74 Grupo"/>
                <p:cNvGrpSpPr/>
                <p:nvPr/>
              </p:nvGrpSpPr>
              <p:grpSpPr>
                <a:xfrm flipH="1">
                  <a:off x="2241270" y="3744027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59" name="75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0" name="76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53" name="77 Grupo"/>
                <p:cNvGrpSpPr/>
                <p:nvPr/>
              </p:nvGrpSpPr>
              <p:grpSpPr>
                <a:xfrm flipH="1">
                  <a:off x="2043170" y="3754031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57" name="78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8" name="79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54" name="80 Grupo"/>
                <p:cNvGrpSpPr/>
                <p:nvPr/>
              </p:nvGrpSpPr>
              <p:grpSpPr>
                <a:xfrm flipH="1">
                  <a:off x="1848412" y="3759488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55" name="81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6" name="82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cxnSp>
            <p:nvCxnSpPr>
              <p:cNvPr id="149" name="Conector recto 102"/>
              <p:cNvCxnSpPr/>
              <p:nvPr/>
            </p:nvCxnSpPr>
            <p:spPr>
              <a:xfrm>
                <a:off x="2674527" y="2373096"/>
                <a:ext cx="259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ector recto 103"/>
              <p:cNvCxnSpPr/>
              <p:nvPr/>
            </p:nvCxnSpPr>
            <p:spPr>
              <a:xfrm>
                <a:off x="1711258" y="2383487"/>
                <a:ext cx="259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1" name="Rectángulo 160"/>
          <p:cNvSpPr/>
          <p:nvPr/>
        </p:nvSpPr>
        <p:spPr>
          <a:xfrm>
            <a:off x="4464820" y="5326064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anose="05050102010706020507" pitchFamily="18" charset="2"/>
              </a:rPr>
              <a:t>0.79 H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CuadroTexto 161"/>
              <p:cNvSpPr txBox="1"/>
              <p:nvPr/>
            </p:nvSpPr>
            <p:spPr>
              <a:xfrm>
                <a:off x="92153" y="2566788"/>
                <a:ext cx="4300986" cy="661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>
                            <a:sym typeface="Symbol" panose="05050102010706020507" pitchFamily="18" charset="2"/>
                          </a:rPr>
                          <m:t> </m:t>
                        </m:r>
                        <m:r>
                          <m:rPr>
                            <m:nor/>
                          </m:rPr>
                          <a:rPr lang="es-ES">
                            <a:sym typeface="Symbol" panose="05050102010706020507" pitchFamily="18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ES" b="0" i="0" smtClean="0"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</a:t>
                </a:r>
                <a:r>
                  <a:rPr lang="es-ES" sz="1200" smtClean="0">
                    <a:sym typeface="Symbol" panose="05050102010706020507" pitchFamily="18" charset="2"/>
                  </a:rPr>
                  <a:t>=</a:t>
                </a:r>
                <a:r>
                  <a:rPr lang="es-ES" smtClean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2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s-ES" sz="12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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ES" sz="1200" b="0" i="0" smtClean="0"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s-ES" sz="1200" smtClean="0">
                    <a:sym typeface="Symbol" panose="05050102010706020507" pitchFamily="18" charset="2"/>
                  </a:rPr>
                  <a:t>     50   =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12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s-ES" sz="12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 </m:t>
                        </m:r>
                        <m:r>
                          <m:rPr>
                            <m:nor/>
                          </m:rPr>
                          <a:rPr lang="es-ES" sz="1200" b="0" i="0" smtClean="0">
                            <a:sym typeface="Symbol" panose="05050102010706020507" pitchFamily="18" charset="2"/>
                          </a:rPr>
                          <m:t>1. </m:t>
                        </m:r>
                        <m:r>
                          <m:rPr>
                            <m:nor/>
                          </m:rPr>
                          <a:rPr lang="es-ES" sz="1200">
                            <a:sym typeface="Symbol" panose="05050102010706020507" pitchFamily="18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s-ES" sz="1200" b="0" i="0" smtClean="0"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s-ES" sz="1200" smtClean="0">
                    <a:sym typeface="Symbol" panose="05050102010706020507" pitchFamily="18" charset="2"/>
                  </a:rPr>
                  <a:t>    50  =  60   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s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sSub>
                          <m:sSubPr>
                            <m:ctrlPr>
                              <a:rPr lang="es-ES" sz="2400" i="1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162" name="CuadroTexto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3" y="2566788"/>
                <a:ext cx="4300986" cy="6615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CuadroTexto 162"/>
              <p:cNvSpPr txBox="1"/>
              <p:nvPr/>
            </p:nvSpPr>
            <p:spPr>
              <a:xfrm>
                <a:off x="4560099" y="3559428"/>
                <a:ext cx="4621201" cy="60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>
                    <a:sym typeface="Symbol" panose="05050102010706020507" pitchFamily="18" charset="2"/>
                  </a:rPr>
                  <a:t>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s-E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sz="2000">
                            <a:sym typeface="Symbol" panose="05050102010706020507" pitchFamily="18" charset="2"/>
                          </a:rPr>
                          <m:t></m:t>
                        </m:r>
                        <m:r>
                          <m:rPr>
                            <m:nor/>
                          </m:rPr>
                          <a:rPr lang="es-ES" sz="2000" b="0" i="0" smtClean="0">
                            <a:sym typeface="Symbol" panose="05050102010706020507" pitchFamily="18" charset="2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sz="2000" i="1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s-ES" sz="2000">
                                <a:sym typeface="Symbol" panose="05050102010706020507" pitchFamily="18" charset="2"/>
                              </a:rPr>
                              <m:t> </m:t>
                            </m:r>
                            <m:r>
                              <m:rPr>
                                <m:nor/>
                              </m:rPr>
                              <a:rPr lang="es-ES" sz="2000">
                                <a:sym typeface="Symbol" panose="05050102010706020507" pitchFamily="18" charset="2"/>
                              </a:rPr>
                              <m:t>B</m:t>
                            </m:r>
                          </m:e>
                        </m:d>
                      </m:den>
                    </m:f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×10 ×</m:t>
                        </m:r>
                        <m:sSup>
                          <m:sSupPr>
                            <m:ctrlPr>
                              <a:rPr lang="es-ES" i="1">
                                <a:latin typeface="Cambria Math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6</m:t>
                            </m:r>
                          </m:sup>
                        </m:sSup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</m:t>
                        </m:r>
                        <m:d>
                          <m:dPr>
                            <m:ctrlPr>
                              <a:rPr lang="es-ES" i="1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50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s-ES" smtClean="0">
                    <a:sym typeface="Symbol" panose="05050102010706020507" pitchFamily="18" charset="2"/>
                  </a:rPr>
                  <a:t>  = 0.79 H</a:t>
                </a:r>
                <a:endParaRPr lang="es-ES"/>
              </a:p>
            </p:txBody>
          </p:sp>
        </mc:Choice>
        <mc:Fallback xmlns="">
          <p:sp>
            <p:nvSpPr>
              <p:cNvPr id="163" name="CuadroTexto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99" y="3559428"/>
                <a:ext cx="4621201" cy="601896"/>
              </a:xfrm>
              <a:prstGeom prst="rect">
                <a:avLst/>
              </a:prstGeom>
              <a:blipFill>
                <a:blip r:embed="rId14"/>
                <a:stretch>
                  <a:fillRect l="-1055" r="-26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5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141" grpId="0"/>
      <p:bldP spid="161" grpId="0"/>
      <p:bldP spid="162" grpId="0"/>
      <p:bldP spid="1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270283" y="1161019"/>
            <a:ext cx="708558" cy="1066800"/>
            <a:chOff x="1911708" y="587423"/>
            <a:chExt cx="5733803" cy="1066800"/>
          </a:xfrm>
        </p:grpSpPr>
        <p:sp>
          <p:nvSpPr>
            <p:cNvPr id="5" name="24 Rectángulo"/>
            <p:cNvSpPr/>
            <p:nvPr/>
          </p:nvSpPr>
          <p:spPr>
            <a:xfrm>
              <a:off x="1911708" y="587423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27 Rectángulo"/>
            <p:cNvSpPr/>
            <p:nvPr/>
          </p:nvSpPr>
          <p:spPr>
            <a:xfrm>
              <a:off x="1921605" y="1559220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28 Grupo"/>
          <p:cNvGrpSpPr/>
          <p:nvPr/>
        </p:nvGrpSpPr>
        <p:grpSpPr>
          <a:xfrm flipH="1">
            <a:off x="6567149" y="1182790"/>
            <a:ext cx="284616" cy="62773"/>
            <a:chOff x="1934090" y="2176867"/>
            <a:chExt cx="284616" cy="62773"/>
          </a:xfrm>
        </p:grpSpPr>
        <p:sp>
          <p:nvSpPr>
            <p:cNvPr id="8" name="29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30 Conector recto"/>
            <p:cNvCxnSpPr>
              <a:stCxn id="8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31 Grupo"/>
          <p:cNvGrpSpPr/>
          <p:nvPr/>
        </p:nvGrpSpPr>
        <p:grpSpPr>
          <a:xfrm flipH="1">
            <a:off x="6588921" y="2154588"/>
            <a:ext cx="284616" cy="62773"/>
            <a:chOff x="1934090" y="2176867"/>
            <a:chExt cx="284616" cy="62773"/>
          </a:xfrm>
        </p:grpSpPr>
        <p:sp>
          <p:nvSpPr>
            <p:cNvPr id="11" name="32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33 Conector recto"/>
            <p:cNvCxnSpPr>
              <a:stCxn id="11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6854240" y="1212623"/>
            <a:ext cx="711918" cy="962037"/>
            <a:chOff x="7924037" y="650898"/>
            <a:chExt cx="711918" cy="962037"/>
          </a:xfrm>
        </p:grpSpPr>
        <p:grpSp>
          <p:nvGrpSpPr>
            <p:cNvPr id="14" name="34 Grupo"/>
            <p:cNvGrpSpPr/>
            <p:nvPr/>
          </p:nvGrpSpPr>
          <p:grpSpPr>
            <a:xfrm>
              <a:off x="7924037" y="650898"/>
              <a:ext cx="308056" cy="180245"/>
              <a:chOff x="8075924" y="2064191"/>
              <a:chExt cx="308056" cy="180245"/>
            </a:xfrm>
          </p:grpSpPr>
          <p:cxnSp>
            <p:nvCxnSpPr>
              <p:cNvPr id="20" name="35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36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37 Grupo"/>
            <p:cNvGrpSpPr/>
            <p:nvPr/>
          </p:nvGrpSpPr>
          <p:grpSpPr>
            <a:xfrm flipV="1">
              <a:off x="7957684" y="1432690"/>
              <a:ext cx="308056" cy="180245"/>
              <a:chOff x="8075924" y="2064191"/>
              <a:chExt cx="308056" cy="180245"/>
            </a:xfrm>
          </p:grpSpPr>
          <p:cxnSp>
            <p:nvCxnSpPr>
              <p:cNvPr id="18" name="38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39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40 Rectángulo"/>
            <p:cNvSpPr/>
            <p:nvPr/>
          </p:nvSpPr>
          <p:spPr>
            <a:xfrm>
              <a:off x="8148965" y="843019"/>
              <a:ext cx="190005" cy="605641"/>
            </a:xfrm>
            <a:prstGeom prst="rect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42 CuadroTexto"/>
            <p:cNvSpPr txBox="1"/>
            <p:nvPr/>
          </p:nvSpPr>
          <p:spPr>
            <a:xfrm>
              <a:off x="8451224" y="92177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43 CuadroTexto"/>
              <p:cNvSpPr txBox="1"/>
              <p:nvPr/>
            </p:nvSpPr>
            <p:spPr>
              <a:xfrm>
                <a:off x="3197499" y="1506924"/>
                <a:ext cx="1225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mtClean="0"/>
                  <a:t> =  50 </a:t>
                </a:r>
                <a:r>
                  <a:rPr lang="es-ES" smtClean="0">
                    <a:sym typeface="Symbol" panose="05050102010706020507" pitchFamily="18" charset="2"/>
                  </a:rPr>
                  <a:t></a:t>
                </a:r>
                <a:r>
                  <a:rPr lang="es-ES" smtClean="0"/>
                  <a:t> </a:t>
                </a:r>
                <a:endParaRPr lang="es-ES"/>
              </a:p>
            </p:txBody>
          </p:sp>
        </mc:Choice>
        <mc:Fallback xmlns="">
          <p:sp>
            <p:nvSpPr>
              <p:cNvPr id="22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499" y="1506924"/>
                <a:ext cx="1225592" cy="369332"/>
              </a:xfrm>
              <a:prstGeom prst="rect">
                <a:avLst/>
              </a:prstGeom>
              <a:blipFill>
                <a:blip r:embed="rId2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/>
          <p:cNvGrpSpPr/>
          <p:nvPr/>
        </p:nvGrpSpPr>
        <p:grpSpPr>
          <a:xfrm>
            <a:off x="4960953" y="1182790"/>
            <a:ext cx="306388" cy="1034571"/>
            <a:chOff x="7636738" y="609194"/>
            <a:chExt cx="306388" cy="1034571"/>
          </a:xfrm>
        </p:grpSpPr>
        <p:grpSp>
          <p:nvGrpSpPr>
            <p:cNvPr id="24" name="28 Grupo"/>
            <p:cNvGrpSpPr/>
            <p:nvPr/>
          </p:nvGrpSpPr>
          <p:grpSpPr>
            <a:xfrm flipH="1">
              <a:off x="7636738" y="609194"/>
              <a:ext cx="284616" cy="62773"/>
              <a:chOff x="1934090" y="2176867"/>
              <a:chExt cx="284616" cy="62773"/>
            </a:xfrm>
          </p:grpSpPr>
          <p:sp>
            <p:nvSpPr>
              <p:cNvPr id="28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9" name="30 Conector recto"/>
              <p:cNvCxnSpPr>
                <a:stCxn id="28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31 Grupo"/>
            <p:cNvGrpSpPr/>
            <p:nvPr/>
          </p:nvGrpSpPr>
          <p:grpSpPr>
            <a:xfrm flipH="1">
              <a:off x="7658510" y="1580992"/>
              <a:ext cx="284616" cy="62773"/>
              <a:chOff x="1934090" y="2176867"/>
              <a:chExt cx="284616" cy="62773"/>
            </a:xfrm>
          </p:grpSpPr>
          <p:sp>
            <p:nvSpPr>
              <p:cNvPr id="26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" name="33 Conector recto"/>
              <p:cNvCxnSpPr>
                <a:stCxn id="26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o 29"/>
          <p:cNvGrpSpPr/>
          <p:nvPr/>
        </p:nvGrpSpPr>
        <p:grpSpPr>
          <a:xfrm flipH="1">
            <a:off x="5189842" y="1182790"/>
            <a:ext cx="306388" cy="1034571"/>
            <a:chOff x="7636738" y="609194"/>
            <a:chExt cx="306388" cy="1034571"/>
          </a:xfrm>
        </p:grpSpPr>
        <p:grpSp>
          <p:nvGrpSpPr>
            <p:cNvPr id="31" name="28 Grupo"/>
            <p:cNvGrpSpPr/>
            <p:nvPr/>
          </p:nvGrpSpPr>
          <p:grpSpPr>
            <a:xfrm flipH="1">
              <a:off x="7636738" y="609194"/>
              <a:ext cx="284616" cy="62773"/>
              <a:chOff x="1934090" y="2176867"/>
              <a:chExt cx="284616" cy="62773"/>
            </a:xfrm>
          </p:grpSpPr>
          <p:sp>
            <p:nvSpPr>
              <p:cNvPr id="35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6" name="30 Conector recto"/>
              <p:cNvCxnSpPr>
                <a:stCxn id="35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31 Grupo"/>
            <p:cNvGrpSpPr/>
            <p:nvPr/>
          </p:nvGrpSpPr>
          <p:grpSpPr>
            <a:xfrm flipH="1">
              <a:off x="7658510" y="1580992"/>
              <a:ext cx="284616" cy="62773"/>
              <a:chOff x="1934090" y="2176867"/>
              <a:chExt cx="284616" cy="62773"/>
            </a:xfrm>
          </p:grpSpPr>
          <p:sp>
            <p:nvSpPr>
              <p:cNvPr id="33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4" name="33 Conector recto"/>
              <p:cNvCxnSpPr>
                <a:stCxn id="33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" name="Conector recto 36"/>
          <p:cNvCxnSpPr/>
          <p:nvPr/>
        </p:nvCxnSpPr>
        <p:spPr>
          <a:xfrm>
            <a:off x="6799294" y="673017"/>
            <a:ext cx="0" cy="1909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5235169" y="732889"/>
            <a:ext cx="0" cy="1909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>
            <a:endCxn id="5" idx="1"/>
          </p:cNvCxnSpPr>
          <p:nvPr/>
        </p:nvCxnSpPr>
        <p:spPr>
          <a:xfrm>
            <a:off x="3666262" y="1208520"/>
            <a:ext cx="60402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3675174" y="2174660"/>
            <a:ext cx="60402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5197355" y="1179833"/>
            <a:ext cx="676111" cy="1021836"/>
            <a:chOff x="386490" y="3064946"/>
            <a:chExt cx="477335" cy="816953"/>
          </a:xfrm>
        </p:grpSpPr>
        <p:cxnSp>
          <p:nvCxnSpPr>
            <p:cNvPr id="42" name="122 Conector recto"/>
            <p:cNvCxnSpPr/>
            <p:nvPr/>
          </p:nvCxnSpPr>
          <p:spPr>
            <a:xfrm>
              <a:off x="433519" y="3083350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124 Conector recto"/>
            <p:cNvCxnSpPr/>
            <p:nvPr/>
          </p:nvCxnSpPr>
          <p:spPr>
            <a:xfrm>
              <a:off x="424554" y="3867761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125 Elipse"/>
            <p:cNvSpPr>
              <a:spLocks noChangeAspect="1"/>
            </p:cNvSpPr>
            <p:nvPr/>
          </p:nvSpPr>
          <p:spPr>
            <a:xfrm>
              <a:off x="401730" y="3064946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128 Elipse"/>
            <p:cNvSpPr>
              <a:spLocks noChangeAspect="1"/>
            </p:cNvSpPr>
            <p:nvPr/>
          </p:nvSpPr>
          <p:spPr>
            <a:xfrm>
              <a:off x="386490" y="3847266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96"/>
            <p:cNvGrpSpPr/>
            <p:nvPr/>
          </p:nvGrpSpPr>
          <p:grpSpPr>
            <a:xfrm>
              <a:off x="558056" y="3422975"/>
              <a:ext cx="232519" cy="112987"/>
              <a:chOff x="1231900" y="3627778"/>
              <a:chExt cx="479358" cy="132647"/>
            </a:xfrm>
          </p:grpSpPr>
          <p:cxnSp>
            <p:nvCxnSpPr>
              <p:cNvPr id="49" name="Conector recto 99"/>
              <p:cNvCxnSpPr/>
              <p:nvPr/>
            </p:nvCxnSpPr>
            <p:spPr>
              <a:xfrm>
                <a:off x="1231900" y="3627778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100"/>
              <p:cNvCxnSpPr/>
              <p:nvPr/>
            </p:nvCxnSpPr>
            <p:spPr>
              <a:xfrm>
                <a:off x="1231900" y="3760425"/>
                <a:ext cx="47935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ector recto 97"/>
            <p:cNvCxnSpPr/>
            <p:nvPr/>
          </p:nvCxnSpPr>
          <p:spPr>
            <a:xfrm>
              <a:off x="687482" y="3082262"/>
              <a:ext cx="0" cy="340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98"/>
            <p:cNvCxnSpPr/>
            <p:nvPr/>
          </p:nvCxnSpPr>
          <p:spPr>
            <a:xfrm>
              <a:off x="687482" y="3535962"/>
              <a:ext cx="0" cy="340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79 Grupo"/>
          <p:cNvGrpSpPr/>
          <p:nvPr/>
        </p:nvGrpSpPr>
        <p:grpSpPr>
          <a:xfrm flipH="1">
            <a:off x="5718073" y="1118604"/>
            <a:ext cx="1095521" cy="1096355"/>
            <a:chOff x="1725402" y="609600"/>
            <a:chExt cx="832741" cy="873964"/>
          </a:xfrm>
        </p:grpSpPr>
        <p:grpSp>
          <p:nvGrpSpPr>
            <p:cNvPr id="52" name="Grupo 93"/>
            <p:cNvGrpSpPr/>
            <p:nvPr/>
          </p:nvGrpSpPr>
          <p:grpSpPr>
            <a:xfrm rot="16200000">
              <a:off x="2049061" y="345799"/>
              <a:ext cx="163228" cy="690830"/>
              <a:chOff x="1346200" y="3245535"/>
              <a:chExt cx="365058" cy="901555"/>
            </a:xfrm>
          </p:grpSpPr>
          <p:grpSp>
            <p:nvGrpSpPr>
              <p:cNvPr id="56" name="Grupo 96"/>
              <p:cNvGrpSpPr/>
              <p:nvPr/>
            </p:nvGrpSpPr>
            <p:grpSpPr>
              <a:xfrm>
                <a:off x="1346200" y="3632200"/>
                <a:ext cx="365058" cy="128225"/>
                <a:chOff x="1231900" y="3627778"/>
                <a:chExt cx="479358" cy="132647"/>
              </a:xfrm>
            </p:grpSpPr>
            <p:cxnSp>
              <p:nvCxnSpPr>
                <p:cNvPr id="59" name="Conector recto 99"/>
                <p:cNvCxnSpPr/>
                <p:nvPr/>
              </p:nvCxnSpPr>
              <p:spPr>
                <a:xfrm>
                  <a:off x="1231900" y="3627778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cto 100"/>
                <p:cNvCxnSpPr/>
                <p:nvPr/>
              </p:nvCxnSpPr>
              <p:spPr>
                <a:xfrm>
                  <a:off x="1231900" y="3760425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Conector recto 97"/>
              <p:cNvCxnSpPr/>
              <p:nvPr/>
            </p:nvCxnSpPr>
            <p:spPr>
              <a:xfrm>
                <a:off x="1549400" y="324553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98"/>
              <p:cNvCxnSpPr/>
              <p:nvPr/>
            </p:nvCxnSpPr>
            <p:spPr>
              <a:xfrm>
                <a:off x="1549400" y="376042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60 Elipse"/>
            <p:cNvSpPr>
              <a:spLocks noChangeAspect="1"/>
            </p:cNvSpPr>
            <p:nvPr/>
          </p:nvSpPr>
          <p:spPr>
            <a:xfrm>
              <a:off x="1725403" y="647717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69 Elipse"/>
            <p:cNvSpPr>
              <a:spLocks noChangeAspect="1"/>
            </p:cNvSpPr>
            <p:nvPr/>
          </p:nvSpPr>
          <p:spPr>
            <a:xfrm>
              <a:off x="1725402" y="1431488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5" name="78 Conector recto"/>
            <p:cNvCxnSpPr/>
            <p:nvPr/>
          </p:nvCxnSpPr>
          <p:spPr>
            <a:xfrm flipH="1">
              <a:off x="1736272" y="1464129"/>
              <a:ext cx="8218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ángulo 60"/>
          <p:cNvSpPr/>
          <p:nvPr/>
        </p:nvSpPr>
        <p:spPr>
          <a:xfrm>
            <a:off x="5782364" y="704587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anose="05050102010706020507" pitchFamily="18" charset="2"/>
              </a:rPr>
              <a:t>1590 pF</a:t>
            </a:r>
            <a:endParaRPr lang="es-ES"/>
          </a:p>
        </p:txBody>
      </p:sp>
      <p:sp>
        <p:nvSpPr>
          <p:cNvPr id="62" name="Rectángulo 61"/>
          <p:cNvSpPr/>
          <p:nvPr/>
        </p:nvSpPr>
        <p:spPr>
          <a:xfrm>
            <a:off x="5777795" y="1542871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anose="05050102010706020507" pitchFamily="18" charset="2"/>
              </a:rPr>
              <a:t>318  pF </a:t>
            </a:r>
            <a:endParaRPr lang="es-ES"/>
          </a:p>
        </p:txBody>
      </p:sp>
      <p:sp>
        <p:nvSpPr>
          <p:cNvPr id="63" name="Rectángulo 62"/>
          <p:cNvSpPr/>
          <p:nvPr/>
        </p:nvSpPr>
        <p:spPr>
          <a:xfrm>
            <a:off x="4962802" y="262018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50 </a:t>
            </a:r>
            <a:r>
              <a:rPr lang="es-ES">
                <a:sym typeface="Symbol" panose="05050102010706020507" pitchFamily="18" charset="2"/>
              </a:rPr>
              <a:t>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160 CuadroTexto"/>
              <p:cNvSpPr txBox="1"/>
              <p:nvPr/>
            </p:nvSpPr>
            <p:spPr>
              <a:xfrm>
                <a:off x="6579304" y="2625974"/>
                <a:ext cx="1500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s-ES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35</m:t>
                    </m:r>
                  </m:oMath>
                </a14:m>
                <a:r>
                  <a:rPr lang="es-ES" smtClean="0"/>
                  <a:t>  </a:t>
                </a:r>
                <a:r>
                  <a:rPr lang="es-ES" smtClean="0">
                    <a:sym typeface="Symbol" panose="05050102010706020507" pitchFamily="18" charset="2"/>
                  </a:rPr>
                  <a:t></a:t>
                </a:r>
                <a:r>
                  <a:rPr lang="es-ES" smtClean="0"/>
                  <a:t>            </a:t>
                </a:r>
                <a:endParaRPr lang="es-ES"/>
              </a:p>
            </p:txBody>
          </p:sp>
        </mc:Choice>
        <mc:Fallback xmlns="">
          <p:sp>
            <p:nvSpPr>
              <p:cNvPr id="64" name="1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304" y="2625974"/>
                <a:ext cx="1500979" cy="369332"/>
              </a:xfrm>
              <a:prstGeom prst="rect">
                <a:avLst/>
              </a:prstGeom>
              <a:blipFill>
                <a:blip r:embed="rId3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uadroTexto 64"/>
          <p:cNvSpPr txBox="1"/>
          <p:nvPr/>
        </p:nvSpPr>
        <p:spPr>
          <a:xfrm>
            <a:off x="655532" y="2989514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 = 10 MHz</a:t>
            </a:r>
            <a:endParaRPr lang="es-E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upo 65"/>
          <p:cNvGrpSpPr/>
          <p:nvPr/>
        </p:nvGrpSpPr>
        <p:grpSpPr>
          <a:xfrm>
            <a:off x="4310152" y="4331903"/>
            <a:ext cx="708558" cy="1066800"/>
            <a:chOff x="1911708" y="587423"/>
            <a:chExt cx="5733803" cy="1066800"/>
          </a:xfrm>
        </p:grpSpPr>
        <p:sp>
          <p:nvSpPr>
            <p:cNvPr id="67" name="24 Rectángulo"/>
            <p:cNvSpPr/>
            <p:nvPr/>
          </p:nvSpPr>
          <p:spPr>
            <a:xfrm>
              <a:off x="1911708" y="587423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27 Rectángulo"/>
            <p:cNvSpPr/>
            <p:nvPr/>
          </p:nvSpPr>
          <p:spPr>
            <a:xfrm>
              <a:off x="1921605" y="1559220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9" name="28 Grupo"/>
          <p:cNvGrpSpPr/>
          <p:nvPr/>
        </p:nvGrpSpPr>
        <p:grpSpPr>
          <a:xfrm flipH="1">
            <a:off x="6607018" y="4353674"/>
            <a:ext cx="284616" cy="62773"/>
            <a:chOff x="1934090" y="2176867"/>
            <a:chExt cx="284616" cy="62773"/>
          </a:xfrm>
        </p:grpSpPr>
        <p:sp>
          <p:nvSpPr>
            <p:cNvPr id="70" name="29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1" name="30 Conector recto"/>
            <p:cNvCxnSpPr>
              <a:stCxn id="70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31 Grupo"/>
          <p:cNvGrpSpPr/>
          <p:nvPr/>
        </p:nvGrpSpPr>
        <p:grpSpPr>
          <a:xfrm flipH="1">
            <a:off x="6628790" y="5325472"/>
            <a:ext cx="284616" cy="62773"/>
            <a:chOff x="1934090" y="2176867"/>
            <a:chExt cx="284616" cy="62773"/>
          </a:xfrm>
        </p:grpSpPr>
        <p:sp>
          <p:nvSpPr>
            <p:cNvPr id="73" name="32 Elipse"/>
            <p:cNvSpPr>
              <a:spLocks noChangeAspect="1"/>
            </p:cNvSpPr>
            <p:nvPr/>
          </p:nvSpPr>
          <p:spPr>
            <a:xfrm>
              <a:off x="1934090" y="217686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33 Conector recto"/>
            <p:cNvCxnSpPr>
              <a:stCxn id="73" idx="6"/>
            </p:cNvCxnSpPr>
            <p:nvPr/>
          </p:nvCxnSpPr>
          <p:spPr>
            <a:xfrm flipV="1">
              <a:off x="1996863" y="2206831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o 74"/>
          <p:cNvGrpSpPr/>
          <p:nvPr/>
        </p:nvGrpSpPr>
        <p:grpSpPr>
          <a:xfrm>
            <a:off x="6894109" y="4383507"/>
            <a:ext cx="711918" cy="962037"/>
            <a:chOff x="7924037" y="650898"/>
            <a:chExt cx="711918" cy="962037"/>
          </a:xfrm>
        </p:grpSpPr>
        <p:grpSp>
          <p:nvGrpSpPr>
            <p:cNvPr id="76" name="34 Grupo"/>
            <p:cNvGrpSpPr/>
            <p:nvPr/>
          </p:nvGrpSpPr>
          <p:grpSpPr>
            <a:xfrm>
              <a:off x="7924037" y="650898"/>
              <a:ext cx="308056" cy="180245"/>
              <a:chOff x="8075924" y="2064191"/>
              <a:chExt cx="308056" cy="180245"/>
            </a:xfrm>
          </p:grpSpPr>
          <p:cxnSp>
            <p:nvCxnSpPr>
              <p:cNvPr id="82" name="35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36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37 Grupo"/>
            <p:cNvGrpSpPr/>
            <p:nvPr/>
          </p:nvGrpSpPr>
          <p:grpSpPr>
            <a:xfrm flipV="1">
              <a:off x="7957684" y="1432690"/>
              <a:ext cx="308056" cy="180245"/>
              <a:chOff x="8075924" y="2064191"/>
              <a:chExt cx="308056" cy="180245"/>
            </a:xfrm>
          </p:grpSpPr>
          <p:cxnSp>
            <p:nvCxnSpPr>
              <p:cNvPr id="80" name="38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39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40 Rectángulo"/>
            <p:cNvSpPr/>
            <p:nvPr/>
          </p:nvSpPr>
          <p:spPr>
            <a:xfrm>
              <a:off x="8148965" y="843019"/>
              <a:ext cx="190005" cy="605641"/>
            </a:xfrm>
            <a:prstGeom prst="rect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42 CuadroTexto"/>
            <p:cNvSpPr txBox="1"/>
            <p:nvPr/>
          </p:nvSpPr>
          <p:spPr>
            <a:xfrm>
              <a:off x="8451224" y="92177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43 CuadroTexto"/>
              <p:cNvSpPr txBox="1"/>
              <p:nvPr/>
            </p:nvSpPr>
            <p:spPr>
              <a:xfrm>
                <a:off x="3237368" y="4677808"/>
                <a:ext cx="1225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mtClean="0"/>
                  <a:t> =  50 </a:t>
                </a:r>
                <a:r>
                  <a:rPr lang="es-ES" smtClean="0">
                    <a:sym typeface="Symbol" panose="05050102010706020507" pitchFamily="18" charset="2"/>
                  </a:rPr>
                  <a:t></a:t>
                </a:r>
                <a:r>
                  <a:rPr lang="es-ES" smtClean="0"/>
                  <a:t> </a:t>
                </a:r>
                <a:endParaRPr lang="es-ES"/>
              </a:p>
            </p:txBody>
          </p:sp>
        </mc:Choice>
        <mc:Fallback xmlns="">
          <p:sp>
            <p:nvSpPr>
              <p:cNvPr id="8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68" y="4677808"/>
                <a:ext cx="1225592" cy="369332"/>
              </a:xfrm>
              <a:prstGeom prst="rect">
                <a:avLst/>
              </a:prstGeom>
              <a:blipFill>
                <a:blip r:embed="rId4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upo 84"/>
          <p:cNvGrpSpPr/>
          <p:nvPr/>
        </p:nvGrpSpPr>
        <p:grpSpPr>
          <a:xfrm>
            <a:off x="5000822" y="4353674"/>
            <a:ext cx="306388" cy="1034571"/>
            <a:chOff x="7636738" y="609194"/>
            <a:chExt cx="306388" cy="1034571"/>
          </a:xfrm>
        </p:grpSpPr>
        <p:grpSp>
          <p:nvGrpSpPr>
            <p:cNvPr id="86" name="28 Grupo"/>
            <p:cNvGrpSpPr/>
            <p:nvPr/>
          </p:nvGrpSpPr>
          <p:grpSpPr>
            <a:xfrm flipH="1">
              <a:off x="7636738" y="609194"/>
              <a:ext cx="284616" cy="62773"/>
              <a:chOff x="1934090" y="2176867"/>
              <a:chExt cx="284616" cy="62773"/>
            </a:xfrm>
          </p:grpSpPr>
          <p:sp>
            <p:nvSpPr>
              <p:cNvPr id="90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1" name="30 Conector recto"/>
              <p:cNvCxnSpPr>
                <a:stCxn id="90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31 Grupo"/>
            <p:cNvGrpSpPr/>
            <p:nvPr/>
          </p:nvGrpSpPr>
          <p:grpSpPr>
            <a:xfrm flipH="1">
              <a:off x="7658510" y="1580992"/>
              <a:ext cx="284616" cy="62773"/>
              <a:chOff x="1934090" y="2176867"/>
              <a:chExt cx="284616" cy="62773"/>
            </a:xfrm>
          </p:grpSpPr>
          <p:sp>
            <p:nvSpPr>
              <p:cNvPr id="88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9" name="33 Conector recto"/>
              <p:cNvCxnSpPr>
                <a:stCxn id="88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upo 91"/>
          <p:cNvGrpSpPr/>
          <p:nvPr/>
        </p:nvGrpSpPr>
        <p:grpSpPr>
          <a:xfrm flipH="1">
            <a:off x="5229711" y="4353674"/>
            <a:ext cx="306388" cy="1034571"/>
            <a:chOff x="7636738" y="609194"/>
            <a:chExt cx="306388" cy="1034571"/>
          </a:xfrm>
        </p:grpSpPr>
        <p:grpSp>
          <p:nvGrpSpPr>
            <p:cNvPr id="93" name="28 Grupo"/>
            <p:cNvGrpSpPr/>
            <p:nvPr/>
          </p:nvGrpSpPr>
          <p:grpSpPr>
            <a:xfrm flipH="1">
              <a:off x="7636738" y="609194"/>
              <a:ext cx="284616" cy="62773"/>
              <a:chOff x="1934090" y="2176867"/>
              <a:chExt cx="284616" cy="62773"/>
            </a:xfrm>
          </p:grpSpPr>
          <p:sp>
            <p:nvSpPr>
              <p:cNvPr id="97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8" name="30 Conector recto"/>
              <p:cNvCxnSpPr>
                <a:stCxn id="97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31 Grupo"/>
            <p:cNvGrpSpPr/>
            <p:nvPr/>
          </p:nvGrpSpPr>
          <p:grpSpPr>
            <a:xfrm flipH="1">
              <a:off x="7658510" y="1580992"/>
              <a:ext cx="284616" cy="62773"/>
              <a:chOff x="1934090" y="2176867"/>
              <a:chExt cx="284616" cy="62773"/>
            </a:xfrm>
          </p:grpSpPr>
          <p:sp>
            <p:nvSpPr>
              <p:cNvPr id="95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6" name="33 Conector recto"/>
              <p:cNvCxnSpPr>
                <a:stCxn id="95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Conector recto 98"/>
          <p:cNvCxnSpPr/>
          <p:nvPr/>
        </p:nvCxnSpPr>
        <p:spPr>
          <a:xfrm>
            <a:off x="6839163" y="3843901"/>
            <a:ext cx="0" cy="1909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/>
          <p:cNvCxnSpPr/>
          <p:nvPr/>
        </p:nvCxnSpPr>
        <p:spPr>
          <a:xfrm>
            <a:off x="5275038" y="3903773"/>
            <a:ext cx="0" cy="1909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/>
          <p:cNvCxnSpPr>
            <a:endCxn id="67" idx="1"/>
          </p:cNvCxnSpPr>
          <p:nvPr/>
        </p:nvCxnSpPr>
        <p:spPr>
          <a:xfrm>
            <a:off x="3706131" y="4379404"/>
            <a:ext cx="60402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/>
          <p:cNvCxnSpPr/>
          <p:nvPr/>
        </p:nvCxnSpPr>
        <p:spPr>
          <a:xfrm>
            <a:off x="3715043" y="5345544"/>
            <a:ext cx="60402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160 CuadroTexto"/>
              <p:cNvSpPr txBox="1"/>
              <p:nvPr/>
            </p:nvSpPr>
            <p:spPr>
              <a:xfrm>
                <a:off x="6628790" y="5759763"/>
                <a:ext cx="1500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s-ES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35</m:t>
                    </m:r>
                  </m:oMath>
                </a14:m>
                <a:r>
                  <a:rPr lang="es-ES" smtClean="0"/>
                  <a:t>  </a:t>
                </a:r>
                <a:r>
                  <a:rPr lang="es-ES" smtClean="0">
                    <a:sym typeface="Symbol" panose="05050102010706020507" pitchFamily="18" charset="2"/>
                  </a:rPr>
                  <a:t></a:t>
                </a:r>
                <a:r>
                  <a:rPr lang="es-ES" smtClean="0"/>
                  <a:t>            </a:t>
                </a:r>
                <a:endParaRPr lang="es-ES"/>
              </a:p>
            </p:txBody>
          </p:sp>
        </mc:Choice>
        <mc:Fallback xmlns="">
          <p:sp>
            <p:nvSpPr>
              <p:cNvPr id="103" name="1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90" y="5759763"/>
                <a:ext cx="1500979" cy="369332"/>
              </a:xfrm>
              <a:prstGeom prst="rect">
                <a:avLst/>
              </a:prstGeom>
              <a:blipFill>
                <a:blip r:embed="rId5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79 Grupo"/>
          <p:cNvGrpSpPr/>
          <p:nvPr/>
        </p:nvGrpSpPr>
        <p:grpSpPr>
          <a:xfrm flipH="1">
            <a:off x="5757942" y="4289488"/>
            <a:ext cx="1095521" cy="1096355"/>
            <a:chOff x="1725402" y="609600"/>
            <a:chExt cx="832741" cy="873964"/>
          </a:xfrm>
        </p:grpSpPr>
        <p:grpSp>
          <p:nvGrpSpPr>
            <p:cNvPr id="105" name="Grupo 93"/>
            <p:cNvGrpSpPr/>
            <p:nvPr/>
          </p:nvGrpSpPr>
          <p:grpSpPr>
            <a:xfrm rot="16200000">
              <a:off x="2049061" y="345799"/>
              <a:ext cx="163228" cy="690830"/>
              <a:chOff x="1346200" y="3245535"/>
              <a:chExt cx="365058" cy="901555"/>
            </a:xfrm>
          </p:grpSpPr>
          <p:grpSp>
            <p:nvGrpSpPr>
              <p:cNvPr id="109" name="Grupo 96"/>
              <p:cNvGrpSpPr/>
              <p:nvPr/>
            </p:nvGrpSpPr>
            <p:grpSpPr>
              <a:xfrm>
                <a:off x="1346200" y="3632200"/>
                <a:ext cx="365058" cy="128225"/>
                <a:chOff x="1231900" y="3627778"/>
                <a:chExt cx="479358" cy="132647"/>
              </a:xfrm>
            </p:grpSpPr>
            <p:cxnSp>
              <p:nvCxnSpPr>
                <p:cNvPr id="112" name="Conector recto 99"/>
                <p:cNvCxnSpPr/>
                <p:nvPr/>
              </p:nvCxnSpPr>
              <p:spPr>
                <a:xfrm>
                  <a:off x="1231900" y="3627778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ector recto 100"/>
                <p:cNvCxnSpPr/>
                <p:nvPr/>
              </p:nvCxnSpPr>
              <p:spPr>
                <a:xfrm>
                  <a:off x="1231900" y="3760425"/>
                  <a:ext cx="47935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Conector recto 97"/>
              <p:cNvCxnSpPr/>
              <p:nvPr/>
            </p:nvCxnSpPr>
            <p:spPr>
              <a:xfrm>
                <a:off x="1549400" y="324553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ector recto 98"/>
              <p:cNvCxnSpPr/>
              <p:nvPr/>
            </p:nvCxnSpPr>
            <p:spPr>
              <a:xfrm>
                <a:off x="1549400" y="3760425"/>
                <a:ext cx="0" cy="3866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60 Elipse"/>
            <p:cNvSpPr>
              <a:spLocks noChangeAspect="1"/>
            </p:cNvSpPr>
            <p:nvPr/>
          </p:nvSpPr>
          <p:spPr>
            <a:xfrm>
              <a:off x="1725403" y="647717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69 Elipse"/>
            <p:cNvSpPr>
              <a:spLocks noChangeAspect="1"/>
            </p:cNvSpPr>
            <p:nvPr/>
          </p:nvSpPr>
          <p:spPr>
            <a:xfrm>
              <a:off x="1725402" y="1431488"/>
              <a:ext cx="52076" cy="5207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8" name="78 Conector recto"/>
            <p:cNvCxnSpPr/>
            <p:nvPr/>
          </p:nvCxnSpPr>
          <p:spPr>
            <a:xfrm flipH="1">
              <a:off x="1736272" y="1464129"/>
              <a:ext cx="8218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ángulo 113"/>
          <p:cNvSpPr/>
          <p:nvPr/>
        </p:nvSpPr>
        <p:spPr>
          <a:xfrm>
            <a:off x="5002671" y="5791066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50 </a:t>
            </a:r>
            <a:r>
              <a:rPr lang="es-ES">
                <a:sym typeface="Symbol" panose="05050102010706020507" pitchFamily="18" charset="2"/>
              </a:rPr>
              <a:t></a:t>
            </a:r>
            <a:endParaRPr lang="es-ES"/>
          </a:p>
        </p:txBody>
      </p:sp>
      <p:sp>
        <p:nvSpPr>
          <p:cNvPr id="115" name="Rectángulo 114"/>
          <p:cNvSpPr/>
          <p:nvPr/>
        </p:nvSpPr>
        <p:spPr>
          <a:xfrm>
            <a:off x="5890427" y="3874763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anose="05050102010706020507" pitchFamily="18" charset="2"/>
              </a:rPr>
              <a:t>265 pF</a:t>
            </a:r>
            <a:endParaRPr lang="es-ES"/>
          </a:p>
        </p:txBody>
      </p:sp>
      <p:grpSp>
        <p:nvGrpSpPr>
          <p:cNvPr id="116" name="Grupo 115"/>
          <p:cNvGrpSpPr/>
          <p:nvPr/>
        </p:nvGrpSpPr>
        <p:grpSpPr>
          <a:xfrm>
            <a:off x="5252615" y="4353674"/>
            <a:ext cx="620708" cy="1021194"/>
            <a:chOff x="439674" y="4088685"/>
            <a:chExt cx="477335" cy="816953"/>
          </a:xfrm>
        </p:grpSpPr>
        <p:cxnSp>
          <p:nvCxnSpPr>
            <p:cNvPr id="117" name="122 Conector recto"/>
            <p:cNvCxnSpPr/>
            <p:nvPr/>
          </p:nvCxnSpPr>
          <p:spPr>
            <a:xfrm>
              <a:off x="486703" y="4107089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24 Conector recto"/>
            <p:cNvCxnSpPr/>
            <p:nvPr/>
          </p:nvCxnSpPr>
          <p:spPr>
            <a:xfrm>
              <a:off x="477738" y="4891500"/>
              <a:ext cx="4303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125 Elipse"/>
            <p:cNvSpPr>
              <a:spLocks noChangeAspect="1"/>
            </p:cNvSpPr>
            <p:nvPr/>
          </p:nvSpPr>
          <p:spPr>
            <a:xfrm>
              <a:off x="454914" y="4088685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128 Elipse"/>
            <p:cNvSpPr>
              <a:spLocks noChangeAspect="1"/>
            </p:cNvSpPr>
            <p:nvPr/>
          </p:nvSpPr>
          <p:spPr>
            <a:xfrm>
              <a:off x="439674" y="4871005"/>
              <a:ext cx="34633" cy="346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21" name="Grupo 92"/>
            <p:cNvGrpSpPr/>
            <p:nvPr/>
          </p:nvGrpSpPr>
          <p:grpSpPr>
            <a:xfrm rot="16200000" flipH="1">
              <a:off x="308560" y="4399521"/>
              <a:ext cx="768182" cy="215776"/>
              <a:chOff x="1711258" y="2197822"/>
              <a:chExt cx="1222442" cy="339461"/>
            </a:xfrm>
          </p:grpSpPr>
          <p:grpSp>
            <p:nvGrpSpPr>
              <p:cNvPr id="122" name="Grupo 101"/>
              <p:cNvGrpSpPr/>
              <p:nvPr/>
            </p:nvGrpSpPr>
            <p:grpSpPr>
              <a:xfrm>
                <a:off x="1970431" y="2197822"/>
                <a:ext cx="704096" cy="339461"/>
                <a:chOff x="1656267" y="3744027"/>
                <a:chExt cx="838529" cy="452218"/>
              </a:xfrm>
            </p:grpSpPr>
            <p:sp>
              <p:nvSpPr>
                <p:cNvPr id="125" name="72 Arco"/>
                <p:cNvSpPr/>
                <p:nvPr/>
              </p:nvSpPr>
              <p:spPr>
                <a:xfrm flipH="1">
                  <a:off x="1656267" y="3764707"/>
                  <a:ext cx="253185" cy="425627"/>
                </a:xfrm>
                <a:prstGeom prst="arc">
                  <a:avLst>
                    <a:gd name="adj1" fmla="val 10917396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26" name="74 Grupo"/>
                <p:cNvGrpSpPr/>
                <p:nvPr/>
              </p:nvGrpSpPr>
              <p:grpSpPr>
                <a:xfrm flipH="1">
                  <a:off x="2241270" y="3744027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33" name="75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4" name="76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27" name="77 Grupo"/>
                <p:cNvGrpSpPr/>
                <p:nvPr/>
              </p:nvGrpSpPr>
              <p:grpSpPr>
                <a:xfrm flipH="1">
                  <a:off x="2043170" y="3754031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31" name="78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2" name="79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28" name="80 Grupo"/>
                <p:cNvGrpSpPr/>
                <p:nvPr/>
              </p:nvGrpSpPr>
              <p:grpSpPr>
                <a:xfrm flipH="1">
                  <a:off x="1848412" y="3759488"/>
                  <a:ext cx="253526" cy="436757"/>
                  <a:chOff x="2956955" y="3383995"/>
                  <a:chExt cx="463762" cy="950498"/>
                </a:xfrm>
              </p:grpSpPr>
              <p:sp>
                <p:nvSpPr>
                  <p:cNvPr id="129" name="81 Arco"/>
                  <p:cNvSpPr/>
                  <p:nvPr/>
                </p:nvSpPr>
                <p:spPr>
                  <a:xfrm>
                    <a:off x="2956955" y="3408218"/>
                    <a:ext cx="463139" cy="926275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0" name="82 Arco"/>
                  <p:cNvSpPr/>
                  <p:nvPr/>
                </p:nvSpPr>
                <p:spPr>
                  <a:xfrm flipV="1">
                    <a:off x="3311860" y="3383995"/>
                    <a:ext cx="108857" cy="888670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cxnSp>
            <p:nvCxnSpPr>
              <p:cNvPr id="123" name="Conector recto 102"/>
              <p:cNvCxnSpPr/>
              <p:nvPr/>
            </p:nvCxnSpPr>
            <p:spPr>
              <a:xfrm>
                <a:off x="2674527" y="2373096"/>
                <a:ext cx="259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cto 103"/>
              <p:cNvCxnSpPr/>
              <p:nvPr/>
            </p:nvCxnSpPr>
            <p:spPr>
              <a:xfrm>
                <a:off x="1711258" y="2383487"/>
                <a:ext cx="2591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5" name="Rectángulo 134"/>
          <p:cNvSpPr/>
          <p:nvPr/>
        </p:nvSpPr>
        <p:spPr>
          <a:xfrm>
            <a:off x="5723889" y="4699648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ym typeface="Symbol" panose="05050102010706020507" pitchFamily="18" charset="2"/>
              </a:rPr>
              <a:t>0.79 H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1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085850"/>
            <a:ext cx="5916613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3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-18510" y="8620"/>
            <a:ext cx="950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¿ Por qué sobrevive la CARTA de SMITH si hay ordenadores  ?  </a:t>
            </a:r>
            <a:endParaRPr lang="es-ES" sz="2800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0" y="683695"/>
            <a:ext cx="3420380" cy="323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1500" y="3879050"/>
            <a:ext cx="841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smtClean="0">
                <a:latin typeface="+mj-lt"/>
              </a:rPr>
              <a:t>PRESENTACIÓN de RESULTADOS en ANALIZADORES de REDES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7675" y="5763081"/>
            <a:ext cx="463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smtClean="0">
                <a:latin typeface="+mj-lt"/>
              </a:rPr>
              <a:t>CÁLCULO de REDES ADAPTADORAS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141730" y="4554125"/>
            <a:ext cx="444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smtClean="0"/>
              <a:t>Respuesta de la RED en  </a:t>
            </a:r>
            <a:r>
              <a:rPr lang="es-ES" sz="2400" b="1" smtClean="0">
                <a:solidFill>
                  <a:srgbClr val="33CC33"/>
                </a:solidFill>
              </a:rPr>
              <a:t>REFLEXIÓN</a:t>
            </a:r>
            <a:endParaRPr lang="es-ES" sz="2400" b="1">
              <a:solidFill>
                <a:srgbClr val="33CC33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1730" y="5004175"/>
            <a:ext cx="488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smtClean="0"/>
              <a:t>Respuesta de la RED en  </a:t>
            </a:r>
            <a:r>
              <a:rPr lang="es-ES" sz="2400" b="1" smtClean="0">
                <a:solidFill>
                  <a:srgbClr val="0033CC"/>
                </a:solidFill>
              </a:rPr>
              <a:t>TRANSMISIÓN</a:t>
            </a:r>
            <a:endParaRPr lang="es-ES" sz="2400" b="1">
              <a:solidFill>
                <a:srgbClr val="0033CC"/>
              </a:solidFill>
            </a:endParaRPr>
          </a:p>
        </p:txBody>
      </p:sp>
      <p:pic>
        <p:nvPicPr>
          <p:cNvPr id="10" name="Picture 2" descr="Carta de Smith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90" y="2031999"/>
            <a:ext cx="2601411" cy="19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1500" y="5763081"/>
            <a:ext cx="466436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6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510" y="323655"/>
            <a:ext cx="123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EJEMPLO  :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71500" y="773705"/>
                <a:ext cx="6397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Sea una impedancia de carga (antena) de valor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= 25 + j 35 </a:t>
                </a:r>
                <a:r>
                  <a:rPr lang="es-ES" smtClean="0">
                    <a:sym typeface="Symbol"/>
                  </a:rPr>
                  <a:t>.</a:t>
                </a:r>
                <a:endParaRPr lang="es-ES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" y="773705"/>
                <a:ext cx="6397585" cy="369332"/>
              </a:xfrm>
              <a:prstGeom prst="rect">
                <a:avLst/>
              </a:prstGeom>
              <a:blipFill>
                <a:blip r:embed="rId2"/>
                <a:stretch>
                  <a:fillRect l="-858" t="-13115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71500" y="1133745"/>
            <a:ext cx="812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Ubicar dicha impedancia sobre la carta de Smith y determinar cuanta R.O.E. habrá.</a:t>
            </a:r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16505" y="1988840"/>
            <a:ext cx="78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Datos: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16505" y="2393885"/>
                <a:ext cx="336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Impedancia de fuente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=50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5" y="2393885"/>
                <a:ext cx="336899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47" t="-8333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16505" y="2798930"/>
                <a:ext cx="6152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Impedancia característica de la línea de transmisión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=50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5" y="2798930"/>
                <a:ext cx="615245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93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61510" y="3203975"/>
                <a:ext cx="2531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Frecuencia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𝑓</m:t>
                    </m:r>
                    <m:r>
                      <a:rPr lang="es-ES" b="0" i="1" smtClean="0">
                        <a:latin typeface="Cambria Math"/>
                      </a:rPr>
                      <m:t>=10 </m:t>
                    </m:r>
                    <m:r>
                      <a:rPr lang="es-ES" b="0" i="1" smtClean="0">
                        <a:latin typeface="Cambria Math"/>
                      </a:rPr>
                      <m:t>𝑀𝐻𝑧</m:t>
                    </m:r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0" y="3203975"/>
                <a:ext cx="253114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23" t="-8333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799929" y="4300727"/>
                <a:ext cx="1111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𝐺</m:t>
                        </m:r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smtClean="0"/>
                  <a:t>= 50 </a:t>
                </a:r>
                <a:r>
                  <a:rPr lang="es-ES" smtClean="0">
                    <a:sym typeface="Symbol"/>
                  </a:rPr>
                  <a:t></a:t>
                </a:r>
                <a:endParaRPr lang="es-ES"/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29" y="4300727"/>
                <a:ext cx="1111779" cy="369332"/>
              </a:xfrm>
              <a:prstGeom prst="rect">
                <a:avLst/>
              </a:prstGeom>
              <a:blipFill>
                <a:blip r:embed="rId6"/>
                <a:stretch>
                  <a:fillRect t="-11475" r="-4372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upo 50"/>
          <p:cNvGrpSpPr/>
          <p:nvPr/>
        </p:nvGrpSpPr>
        <p:grpSpPr>
          <a:xfrm>
            <a:off x="146685" y="3905467"/>
            <a:ext cx="8547762" cy="1413164"/>
            <a:chOff x="146685" y="3905467"/>
            <a:chExt cx="8547762" cy="1413164"/>
          </a:xfrm>
        </p:grpSpPr>
        <p:grpSp>
          <p:nvGrpSpPr>
            <p:cNvPr id="10" name="9 Grupo"/>
            <p:cNvGrpSpPr/>
            <p:nvPr/>
          </p:nvGrpSpPr>
          <p:grpSpPr>
            <a:xfrm>
              <a:off x="295863" y="4344854"/>
              <a:ext cx="402725" cy="603453"/>
              <a:chOff x="683568" y="2268187"/>
              <a:chExt cx="402725" cy="603453"/>
            </a:xfrm>
          </p:grpSpPr>
          <p:sp>
            <p:nvSpPr>
              <p:cNvPr id="11" name="10 Elipse"/>
              <p:cNvSpPr>
                <a:spLocks noChangeAspect="1"/>
              </p:cNvSpPr>
              <p:nvPr/>
            </p:nvSpPr>
            <p:spPr>
              <a:xfrm>
                <a:off x="683568" y="2348880"/>
                <a:ext cx="402725" cy="40272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2" name="11 Grupo"/>
              <p:cNvGrpSpPr/>
              <p:nvPr/>
            </p:nvGrpSpPr>
            <p:grpSpPr>
              <a:xfrm>
                <a:off x="736270" y="2268187"/>
                <a:ext cx="270176" cy="603453"/>
                <a:chOff x="3923928" y="1090919"/>
                <a:chExt cx="645115" cy="1308265"/>
              </a:xfrm>
            </p:grpSpPr>
            <p:sp>
              <p:nvSpPr>
                <p:cNvPr id="13" name="12 Arco"/>
                <p:cNvSpPr/>
                <p:nvPr/>
              </p:nvSpPr>
              <p:spPr>
                <a:xfrm>
                  <a:off x="3923928" y="1484784"/>
                  <a:ext cx="338336" cy="914400"/>
                </a:xfrm>
                <a:prstGeom prst="arc">
                  <a:avLst>
                    <a:gd name="adj1" fmla="val 14407910"/>
                    <a:gd name="adj2" fmla="val 18601694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13 Arco"/>
                <p:cNvSpPr/>
                <p:nvPr/>
              </p:nvSpPr>
              <p:spPr>
                <a:xfrm flipV="1">
                  <a:off x="4230707" y="1090919"/>
                  <a:ext cx="338336" cy="914400"/>
                </a:xfrm>
                <a:prstGeom prst="arc">
                  <a:avLst>
                    <a:gd name="adj1" fmla="val 13779675"/>
                    <a:gd name="adj2" fmla="val 1853590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cxnSp>
          <p:nvCxnSpPr>
            <p:cNvPr id="15" name="14 Conector recto"/>
            <p:cNvCxnSpPr/>
            <p:nvPr/>
          </p:nvCxnSpPr>
          <p:spPr>
            <a:xfrm>
              <a:off x="511887" y="412639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517635" y="4134262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718910" y="4065507"/>
              <a:ext cx="439387" cy="16625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493885" y="483059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1180674" y="4132283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Elipse"/>
            <p:cNvSpPr>
              <a:spLocks noChangeAspect="1"/>
            </p:cNvSpPr>
            <p:nvPr/>
          </p:nvSpPr>
          <p:spPr>
            <a:xfrm>
              <a:off x="1393985" y="4101134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Elipse"/>
            <p:cNvSpPr>
              <a:spLocks noChangeAspect="1"/>
            </p:cNvSpPr>
            <p:nvPr/>
          </p:nvSpPr>
          <p:spPr>
            <a:xfrm>
              <a:off x="1415239" y="508874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46685" y="3905467"/>
              <a:ext cx="1080654" cy="141316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" name="22 Conector recto"/>
            <p:cNvCxnSpPr/>
            <p:nvPr/>
          </p:nvCxnSpPr>
          <p:spPr>
            <a:xfrm>
              <a:off x="491069" y="511675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20" idx="6"/>
            </p:cNvCxnSpPr>
            <p:nvPr/>
          </p:nvCxnSpPr>
          <p:spPr>
            <a:xfrm flipV="1">
              <a:off x="1456758" y="4131098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Rectángulo"/>
            <p:cNvSpPr/>
            <p:nvPr/>
          </p:nvSpPr>
          <p:spPr>
            <a:xfrm>
              <a:off x="1675890" y="4077383"/>
              <a:ext cx="5723906" cy="95003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25 Grupo"/>
            <p:cNvGrpSpPr/>
            <p:nvPr/>
          </p:nvGrpSpPr>
          <p:grpSpPr>
            <a:xfrm>
              <a:off x="1466655" y="5049180"/>
              <a:ext cx="5943038" cy="95003"/>
              <a:chOff x="1996863" y="2153116"/>
              <a:chExt cx="5943038" cy="95003"/>
            </a:xfrm>
          </p:grpSpPr>
          <p:cxnSp>
            <p:nvCxnSpPr>
              <p:cNvPr id="27" name="26 Conector recto"/>
              <p:cNvCxnSpPr/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27 Rectángulo"/>
              <p:cNvSpPr/>
              <p:nvPr/>
            </p:nvSpPr>
            <p:spPr>
              <a:xfrm>
                <a:off x="2215995" y="2153116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" name="28 Grupo"/>
            <p:cNvGrpSpPr/>
            <p:nvPr/>
          </p:nvGrpSpPr>
          <p:grpSpPr>
            <a:xfrm flipH="1">
              <a:off x="7400920" y="4099154"/>
              <a:ext cx="284616" cy="62773"/>
              <a:chOff x="1934090" y="2176867"/>
              <a:chExt cx="284616" cy="62773"/>
            </a:xfrm>
          </p:grpSpPr>
          <p:sp>
            <p:nvSpPr>
              <p:cNvPr id="30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1" name="30 Conector recto"/>
              <p:cNvCxnSpPr>
                <a:stCxn id="30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31 Grupo"/>
            <p:cNvGrpSpPr/>
            <p:nvPr/>
          </p:nvGrpSpPr>
          <p:grpSpPr>
            <a:xfrm flipH="1">
              <a:off x="7422692" y="5070952"/>
              <a:ext cx="284616" cy="62773"/>
              <a:chOff x="1934090" y="2176867"/>
              <a:chExt cx="284616" cy="62773"/>
            </a:xfrm>
          </p:grpSpPr>
          <p:sp>
            <p:nvSpPr>
              <p:cNvPr id="33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4" name="33 Conector recto"/>
              <p:cNvCxnSpPr>
                <a:stCxn id="33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34 Grupo"/>
            <p:cNvGrpSpPr/>
            <p:nvPr/>
          </p:nvGrpSpPr>
          <p:grpSpPr>
            <a:xfrm>
              <a:off x="7688219" y="4140858"/>
              <a:ext cx="308056" cy="180245"/>
              <a:chOff x="8075924" y="2064191"/>
              <a:chExt cx="308056" cy="180245"/>
            </a:xfrm>
          </p:grpSpPr>
          <p:cxnSp>
            <p:nvCxnSpPr>
              <p:cNvPr id="36" name="35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37 Grupo"/>
            <p:cNvGrpSpPr/>
            <p:nvPr/>
          </p:nvGrpSpPr>
          <p:grpSpPr>
            <a:xfrm flipV="1">
              <a:off x="7721866" y="4922650"/>
              <a:ext cx="308056" cy="180245"/>
              <a:chOff x="8075924" y="2064191"/>
              <a:chExt cx="308056" cy="180245"/>
            </a:xfrm>
          </p:grpSpPr>
          <p:cxnSp>
            <p:nvCxnSpPr>
              <p:cNvPr id="39" name="38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40 Rectángulo"/>
            <p:cNvSpPr/>
            <p:nvPr/>
          </p:nvSpPr>
          <p:spPr>
            <a:xfrm>
              <a:off x="7913147" y="4332979"/>
              <a:ext cx="190005" cy="605641"/>
            </a:xfrm>
            <a:prstGeom prst="rect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42 CuadroTexto"/>
                <p:cNvSpPr txBox="1"/>
                <p:nvPr/>
              </p:nvSpPr>
              <p:spPr>
                <a:xfrm>
                  <a:off x="8215406" y="4411736"/>
                  <a:ext cx="479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43" name="4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5406" y="4411736"/>
                  <a:ext cx="47904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3 CuadroTexto"/>
              <p:cNvSpPr txBox="1"/>
              <p:nvPr/>
            </p:nvSpPr>
            <p:spPr>
              <a:xfrm>
                <a:off x="3202552" y="4470712"/>
                <a:ext cx="1066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s-ES" smtClean="0"/>
                  <a:t>= 50 </a:t>
                </a:r>
                <a:r>
                  <a:rPr lang="es-ES" smtClean="0">
                    <a:sym typeface="Symbol"/>
                  </a:rPr>
                  <a:t></a:t>
                </a:r>
                <a:endParaRPr lang="es-ES"/>
              </a:p>
            </p:txBody>
          </p:sp>
        </mc:Choice>
        <mc:Fallback xmlns="">
          <p:sp>
            <p:nvSpPr>
              <p:cNvPr id="4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552" y="4470712"/>
                <a:ext cx="1066895" cy="369332"/>
              </a:xfrm>
              <a:prstGeom prst="rect">
                <a:avLst/>
              </a:prstGeom>
              <a:blipFill>
                <a:blip r:embed="rId8"/>
                <a:stretch>
                  <a:fillRect t="-11475" r="-4571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45 Conector recto"/>
          <p:cNvCxnSpPr/>
          <p:nvPr/>
        </p:nvCxnSpPr>
        <p:spPr>
          <a:xfrm flipH="1">
            <a:off x="7632340" y="3834045"/>
            <a:ext cx="11874" cy="23513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47 Grupo"/>
          <p:cNvGrpSpPr/>
          <p:nvPr/>
        </p:nvGrpSpPr>
        <p:grpSpPr>
          <a:xfrm>
            <a:off x="6372200" y="6264315"/>
            <a:ext cx="2607333" cy="352782"/>
            <a:chOff x="6372200" y="6264315"/>
            <a:chExt cx="2607333" cy="352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46 CuadroTexto"/>
                <p:cNvSpPr txBox="1"/>
                <p:nvPr/>
              </p:nvSpPr>
              <p:spPr>
                <a:xfrm>
                  <a:off x="7452320" y="6264315"/>
                  <a:ext cx="152721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s-ES" sz="1400" b="0" i="1" smtClean="0">
                            <a:latin typeface="Cambria Math"/>
                          </a:rPr>
                          <m:t>=25+</m:t>
                        </m:r>
                        <m:r>
                          <a:rPr lang="es-ES" sz="1400" b="0" i="1" smtClean="0">
                            <a:latin typeface="Cambria Math"/>
                          </a:rPr>
                          <m:t>𝑗</m:t>
                        </m:r>
                        <m:r>
                          <a:rPr lang="es-ES" sz="1400" b="0" i="1" smtClean="0">
                            <a:latin typeface="Cambria Math"/>
                          </a:rPr>
                          <m:t> 35 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es-ES" sz="1400"/>
                </a:p>
              </p:txBody>
            </p:sp>
          </mc:Choice>
          <mc:Fallback xmlns="">
            <p:sp>
              <p:nvSpPr>
                <p:cNvPr id="47" name="4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6264315"/>
                  <a:ext cx="152721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53 CuadroTexto"/>
            <p:cNvSpPr txBox="1"/>
            <p:nvPr/>
          </p:nvSpPr>
          <p:spPr>
            <a:xfrm>
              <a:off x="6372200" y="6309320"/>
              <a:ext cx="1035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/>
                <a:t>Impedancia</a:t>
              </a:r>
              <a:endParaRPr lang="es-ES" sz="1400"/>
            </a:p>
          </p:txBody>
        </p:sp>
      </p:grpSp>
      <p:cxnSp>
        <p:nvCxnSpPr>
          <p:cNvPr id="56" name="Conector recto 55"/>
          <p:cNvCxnSpPr/>
          <p:nvPr/>
        </p:nvCxnSpPr>
        <p:spPr>
          <a:xfrm>
            <a:off x="4556760" y="4548553"/>
            <a:ext cx="14020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88900" y="1489345"/>
            <a:ext cx="871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Adaptar la impedancia de carga a la impedancia de la línea para que la ROE sea igual a 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42" grpId="0"/>
      <p:bldP spid="44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16505" y="143635"/>
                <a:ext cx="8664231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mtClean="0"/>
                  <a:t>Para ubicar sobre la carta de Smith la impedancia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 </m:t>
                        </m:r>
                        <m:r>
                          <a:rPr lang="es-E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/>
                  <a:t>= 25 + j </a:t>
                </a:r>
                <a:r>
                  <a:rPr lang="es-ES" smtClean="0"/>
                  <a:t>35 </a:t>
                </a:r>
                <a:r>
                  <a:rPr lang="es-ES" smtClean="0">
                    <a:sym typeface="Symbol"/>
                  </a:rPr>
                  <a:t> , en primer lugar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>
                    <a:sym typeface="Symbol"/>
                  </a:rPr>
                  <a:t>n</a:t>
                </a:r>
                <a:r>
                  <a:rPr lang="es-ES" smtClean="0">
                    <a:sym typeface="Symbol"/>
                  </a:rPr>
                  <a:t>ormalizamos dicha impedancia respecto a la impedancia característica de la línea, esto es</a:t>
                </a:r>
                <a:endParaRPr lang="es-ES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5" y="143635"/>
                <a:ext cx="8664231" cy="784830"/>
              </a:xfrm>
              <a:prstGeom prst="rect">
                <a:avLst/>
              </a:prstGeom>
              <a:blipFill>
                <a:blip r:embed="rId2"/>
                <a:stretch>
                  <a:fillRect l="-563" t="-6250" b="-70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8 Conector recto de flecha"/>
          <p:cNvCxnSpPr/>
          <p:nvPr/>
        </p:nvCxnSpPr>
        <p:spPr>
          <a:xfrm flipH="1" flipV="1">
            <a:off x="4713450" y="2004080"/>
            <a:ext cx="11875" cy="33250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 flipV="1">
            <a:off x="5663560" y="2004080"/>
            <a:ext cx="11875" cy="33250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21550" y="1538790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smtClean="0"/>
              <a:t>Impedancia</a:t>
            </a:r>
          </a:p>
          <a:p>
            <a:pPr algn="ctr"/>
            <a:r>
              <a:rPr lang="es-ES" sz="1400" smtClean="0"/>
              <a:t>normalizada</a:t>
            </a:r>
            <a:endParaRPr lang="es-E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779545" y="1416870"/>
                <a:ext cx="4407895" cy="67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s-ES" sz="2400" b="0" i="1" smtClean="0">
                        <a:latin typeface="Cambria Math"/>
                      </a:rPr>
                      <m:t>=  </m:t>
                    </m:r>
                    <m:f>
                      <m:f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/>
                          </a:rPr>
                          <m:t>25+</m:t>
                        </m:r>
                        <m:r>
                          <a:rPr lang="es-E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s-ES" sz="2400" b="0" i="1" smtClean="0"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es-ES" sz="2400" b="0" i="0" smtClean="0">
                        <a:latin typeface="Cambria Math"/>
                      </a:rPr>
                      <m:t>  =0.5+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/>
                      </a:rPr>
                      <m:t>j</m:t>
                    </m:r>
                    <m:r>
                      <a:rPr lang="es-ES" sz="2400" b="0" i="0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z="2400" smtClean="0"/>
                  <a:t>7            </a:t>
                </a:r>
                <a:endParaRPr lang="es-ES" sz="240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45" y="1416870"/>
                <a:ext cx="4407895" cy="675826"/>
              </a:xfrm>
              <a:prstGeom prst="rect">
                <a:avLst/>
              </a:prstGeom>
              <a:blipFill>
                <a:blip r:embed="rId3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.1 Cómo mapear una impedancia de carga normalizada y los valores  inmediatos que se obtienen. | by Oscar Arias | Entendiendo la Carta de Smith 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12" y="132182"/>
            <a:ext cx="6954679" cy="65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51820" y="-36385"/>
            <a:ext cx="3221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/>
              <a:t>CARTA  de  SMITH</a:t>
            </a:r>
            <a:endParaRPr lang="es-ES" sz="3200" b="1"/>
          </a:p>
        </p:txBody>
      </p:sp>
      <p:sp>
        <p:nvSpPr>
          <p:cNvPr id="3" name="2 Elipse"/>
          <p:cNvSpPr>
            <a:spLocks noChangeAspect="1"/>
          </p:cNvSpPr>
          <p:nvPr/>
        </p:nvSpPr>
        <p:spPr>
          <a:xfrm>
            <a:off x="3752491" y="1590410"/>
            <a:ext cx="2972143" cy="2986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7968057" y="1661251"/>
            <a:ext cx="11875" cy="33250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 flipV="1">
            <a:off x="8583594" y="1671147"/>
            <a:ext cx="11875" cy="33250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4380900" y="1531916"/>
            <a:ext cx="2756172" cy="4203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 flipV="1">
            <a:off x="4021065" y="533516"/>
            <a:ext cx="479683" cy="2625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10" idx="4"/>
          </p:cNvCxnSpPr>
          <p:nvPr/>
        </p:nvCxnSpPr>
        <p:spPr>
          <a:xfrm>
            <a:off x="4284898" y="1990097"/>
            <a:ext cx="192004" cy="1089602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6192180" y="593685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smtClean="0">
                <a:solidFill>
                  <a:srgbClr val="FF0000"/>
                </a:solidFill>
              </a:rPr>
              <a:t>r = 0.5</a:t>
            </a:r>
            <a:endParaRPr lang="es-ES" sz="1400" b="1">
              <a:solidFill>
                <a:srgbClr val="FF0000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 flipH="1">
            <a:off x="5788325" y="854015"/>
            <a:ext cx="474452" cy="77637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1690255" y="1488495"/>
            <a:ext cx="2265201" cy="160547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1088808" y="1498534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solidFill>
                  <a:srgbClr val="0033CC"/>
                </a:solidFill>
              </a:rPr>
              <a:t>x</a:t>
            </a:r>
            <a:r>
              <a:rPr lang="es-ES" sz="1200" b="1" smtClean="0">
                <a:solidFill>
                  <a:srgbClr val="0033CC"/>
                </a:solidFill>
              </a:rPr>
              <a:t> = 0.7</a:t>
            </a:r>
            <a:endParaRPr lang="es-ES" sz="1200" b="1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CuadroTexto"/>
              <p:cNvSpPr txBox="1"/>
              <p:nvPr/>
            </p:nvSpPr>
            <p:spPr>
              <a:xfrm>
                <a:off x="11330" y="5743860"/>
                <a:ext cx="1894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i="0" smtClean="0">
                          <a:latin typeface="Cambria Math"/>
                        </a:rPr>
                        <m:t>R</m:t>
                      </m:r>
                      <m:r>
                        <a:rPr lang="es-ES" sz="2000" b="0" i="1" smtClean="0">
                          <a:latin typeface="Cambria Math"/>
                        </a:rPr>
                        <m:t>.</m:t>
                      </m:r>
                      <m:r>
                        <a:rPr lang="es-ES" sz="2000" b="0" i="1" smtClean="0">
                          <a:latin typeface="Cambria Math"/>
                        </a:rPr>
                        <m:t>𝑂</m:t>
                      </m:r>
                      <m:r>
                        <a:rPr lang="es-ES" sz="2000" b="0" i="1" smtClean="0">
                          <a:latin typeface="Cambria Math"/>
                        </a:rPr>
                        <m:t>.</m:t>
                      </m:r>
                      <m:r>
                        <a:rPr lang="es-ES" sz="2000" b="0" i="1" smtClean="0">
                          <a:latin typeface="Cambria Math"/>
                        </a:rPr>
                        <m:t>𝐸</m:t>
                      </m:r>
                      <m:r>
                        <a:rPr lang="es-ES" sz="2000" b="0" i="1" smtClean="0">
                          <a:latin typeface="Cambria Math"/>
                        </a:rPr>
                        <m:t>.=3.16 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5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" y="5743860"/>
                <a:ext cx="189449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7204985" y="1280160"/>
                <a:ext cx="1740895" cy="36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  =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/>
                      </a:rPr>
                      <m:t>0.5+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mtClean="0"/>
                  <a:t>7            </a:t>
                </a:r>
                <a:endParaRPr lang="es-ES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85" y="1280160"/>
                <a:ext cx="1740895" cy="36888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a libre 3"/>
          <p:cNvSpPr/>
          <p:nvPr/>
        </p:nvSpPr>
        <p:spPr>
          <a:xfrm>
            <a:off x="3733800" y="990600"/>
            <a:ext cx="2971800" cy="2092036"/>
          </a:xfrm>
          <a:custGeom>
            <a:avLst/>
            <a:gdLst>
              <a:gd name="connsiteX0" fmla="*/ 0 w 2971800"/>
              <a:gd name="connsiteY0" fmla="*/ 0 h 2092036"/>
              <a:gd name="connsiteX1" fmla="*/ 110836 w 2971800"/>
              <a:gd name="connsiteY1" fmla="*/ 263236 h 2092036"/>
              <a:gd name="connsiteX2" fmla="*/ 221673 w 2971800"/>
              <a:gd name="connsiteY2" fmla="*/ 477982 h 2092036"/>
              <a:gd name="connsiteX3" fmla="*/ 339436 w 2971800"/>
              <a:gd name="connsiteY3" fmla="*/ 671945 h 2092036"/>
              <a:gd name="connsiteX4" fmla="*/ 457200 w 2971800"/>
              <a:gd name="connsiteY4" fmla="*/ 845127 h 2092036"/>
              <a:gd name="connsiteX5" fmla="*/ 547255 w 2971800"/>
              <a:gd name="connsiteY5" fmla="*/ 962891 h 2092036"/>
              <a:gd name="connsiteX6" fmla="*/ 665018 w 2971800"/>
              <a:gd name="connsiteY6" fmla="*/ 1087582 h 2092036"/>
              <a:gd name="connsiteX7" fmla="*/ 845127 w 2971800"/>
              <a:gd name="connsiteY7" fmla="*/ 1267691 h 2092036"/>
              <a:gd name="connsiteX8" fmla="*/ 1004455 w 2971800"/>
              <a:gd name="connsiteY8" fmla="*/ 1392382 h 2092036"/>
              <a:gd name="connsiteX9" fmla="*/ 1149927 w 2971800"/>
              <a:gd name="connsiteY9" fmla="*/ 1524000 h 2092036"/>
              <a:gd name="connsiteX10" fmla="*/ 1288473 w 2971800"/>
              <a:gd name="connsiteY10" fmla="*/ 1620982 h 2092036"/>
              <a:gd name="connsiteX11" fmla="*/ 1420091 w 2971800"/>
              <a:gd name="connsiteY11" fmla="*/ 1697182 h 2092036"/>
              <a:gd name="connsiteX12" fmla="*/ 1586345 w 2971800"/>
              <a:gd name="connsiteY12" fmla="*/ 1773382 h 2092036"/>
              <a:gd name="connsiteX13" fmla="*/ 1911927 w 2971800"/>
              <a:gd name="connsiteY13" fmla="*/ 1918855 h 2092036"/>
              <a:gd name="connsiteX14" fmla="*/ 2195945 w 2971800"/>
              <a:gd name="connsiteY14" fmla="*/ 2008909 h 2092036"/>
              <a:gd name="connsiteX15" fmla="*/ 2535382 w 2971800"/>
              <a:gd name="connsiteY15" fmla="*/ 2071255 h 2092036"/>
              <a:gd name="connsiteX16" fmla="*/ 2971800 w 2971800"/>
              <a:gd name="connsiteY16" fmla="*/ 2092036 h 209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1800" h="2092036">
                <a:moveTo>
                  <a:pt x="0" y="0"/>
                </a:moveTo>
                <a:cubicBezTo>
                  <a:pt x="36945" y="91786"/>
                  <a:pt x="73891" y="183572"/>
                  <a:pt x="110836" y="263236"/>
                </a:cubicBezTo>
                <a:cubicBezTo>
                  <a:pt x="147782" y="342900"/>
                  <a:pt x="183573" y="409864"/>
                  <a:pt x="221673" y="477982"/>
                </a:cubicBezTo>
                <a:cubicBezTo>
                  <a:pt x="259773" y="546100"/>
                  <a:pt x="300181" y="610754"/>
                  <a:pt x="339436" y="671945"/>
                </a:cubicBezTo>
                <a:cubicBezTo>
                  <a:pt x="378691" y="733136"/>
                  <a:pt x="422564" y="796636"/>
                  <a:pt x="457200" y="845127"/>
                </a:cubicBezTo>
                <a:cubicBezTo>
                  <a:pt x="491836" y="893618"/>
                  <a:pt x="512619" y="922482"/>
                  <a:pt x="547255" y="962891"/>
                </a:cubicBezTo>
                <a:cubicBezTo>
                  <a:pt x="581891" y="1003300"/>
                  <a:pt x="615373" y="1036782"/>
                  <a:pt x="665018" y="1087582"/>
                </a:cubicBezTo>
                <a:cubicBezTo>
                  <a:pt x="714663" y="1138382"/>
                  <a:pt x="788554" y="1216891"/>
                  <a:pt x="845127" y="1267691"/>
                </a:cubicBezTo>
                <a:cubicBezTo>
                  <a:pt x="901700" y="1318491"/>
                  <a:pt x="953655" y="1349664"/>
                  <a:pt x="1004455" y="1392382"/>
                </a:cubicBezTo>
                <a:cubicBezTo>
                  <a:pt x="1055255" y="1435100"/>
                  <a:pt x="1102591" y="1485900"/>
                  <a:pt x="1149927" y="1524000"/>
                </a:cubicBezTo>
                <a:cubicBezTo>
                  <a:pt x="1197263" y="1562100"/>
                  <a:pt x="1243446" y="1592118"/>
                  <a:pt x="1288473" y="1620982"/>
                </a:cubicBezTo>
                <a:cubicBezTo>
                  <a:pt x="1333500" y="1649846"/>
                  <a:pt x="1370446" y="1671782"/>
                  <a:pt x="1420091" y="1697182"/>
                </a:cubicBezTo>
                <a:cubicBezTo>
                  <a:pt x="1469736" y="1722582"/>
                  <a:pt x="1586345" y="1773382"/>
                  <a:pt x="1586345" y="1773382"/>
                </a:cubicBezTo>
                <a:cubicBezTo>
                  <a:pt x="1668318" y="1810328"/>
                  <a:pt x="1810327" y="1879601"/>
                  <a:pt x="1911927" y="1918855"/>
                </a:cubicBezTo>
                <a:cubicBezTo>
                  <a:pt x="2013527" y="1958109"/>
                  <a:pt x="2092036" y="1983509"/>
                  <a:pt x="2195945" y="2008909"/>
                </a:cubicBezTo>
                <a:cubicBezTo>
                  <a:pt x="2299854" y="2034309"/>
                  <a:pt x="2406073" y="2057401"/>
                  <a:pt x="2535382" y="2071255"/>
                </a:cubicBezTo>
                <a:cubicBezTo>
                  <a:pt x="2664691" y="2085110"/>
                  <a:pt x="2818245" y="2088573"/>
                  <a:pt x="2971800" y="2092036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>
            <a:spLocks noChangeAspect="1"/>
          </p:cNvSpPr>
          <p:nvPr/>
        </p:nvSpPr>
        <p:spPr>
          <a:xfrm>
            <a:off x="4247081" y="1914464"/>
            <a:ext cx="75633" cy="756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3369733" y="6011333"/>
            <a:ext cx="1131015" cy="0"/>
          </a:xfrm>
          <a:prstGeom prst="line">
            <a:avLst/>
          </a:prstGeom>
          <a:ln w="571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5" grpId="0"/>
      <p:bldP spid="56" grpId="0"/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o 109"/>
          <p:cNvGrpSpPr/>
          <p:nvPr/>
        </p:nvGrpSpPr>
        <p:grpSpPr>
          <a:xfrm>
            <a:off x="382503" y="289560"/>
            <a:ext cx="8253452" cy="1909269"/>
            <a:chOff x="382503" y="289560"/>
            <a:chExt cx="8253452" cy="1909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41 CuadroTexto"/>
                <p:cNvSpPr txBox="1"/>
                <p:nvPr/>
              </p:nvSpPr>
              <p:spPr>
                <a:xfrm>
                  <a:off x="1029501" y="780452"/>
                  <a:ext cx="9226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s-ES" smtClean="0"/>
                    <a:t> =  1 </a:t>
                  </a:r>
                  <a:endParaRPr lang="es-ES"/>
                </a:p>
              </p:txBody>
            </p:sp>
          </mc:Choice>
          <mc:Fallback xmlns="">
            <p:sp>
              <p:nvSpPr>
                <p:cNvPr id="4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501" y="780452"/>
                  <a:ext cx="922625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8197" r="-4636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9 Grupo"/>
            <p:cNvGrpSpPr/>
            <p:nvPr/>
          </p:nvGrpSpPr>
          <p:grpSpPr>
            <a:xfrm>
              <a:off x="531681" y="854894"/>
              <a:ext cx="402725" cy="603453"/>
              <a:chOff x="683568" y="2268187"/>
              <a:chExt cx="402725" cy="603453"/>
            </a:xfrm>
          </p:grpSpPr>
          <p:sp>
            <p:nvSpPr>
              <p:cNvPr id="35" name="10 Elipse"/>
              <p:cNvSpPr>
                <a:spLocks noChangeAspect="1"/>
              </p:cNvSpPr>
              <p:nvPr/>
            </p:nvSpPr>
            <p:spPr>
              <a:xfrm>
                <a:off x="683568" y="2348880"/>
                <a:ext cx="402725" cy="40272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36" name="11 Grupo"/>
              <p:cNvGrpSpPr/>
              <p:nvPr/>
            </p:nvGrpSpPr>
            <p:grpSpPr>
              <a:xfrm>
                <a:off x="736270" y="2268187"/>
                <a:ext cx="270176" cy="603453"/>
                <a:chOff x="3923928" y="1090919"/>
                <a:chExt cx="645115" cy="1308265"/>
              </a:xfrm>
            </p:grpSpPr>
            <p:sp>
              <p:nvSpPr>
                <p:cNvPr id="37" name="12 Arco"/>
                <p:cNvSpPr/>
                <p:nvPr/>
              </p:nvSpPr>
              <p:spPr>
                <a:xfrm>
                  <a:off x="3923928" y="1484784"/>
                  <a:ext cx="338336" cy="914400"/>
                </a:xfrm>
                <a:prstGeom prst="arc">
                  <a:avLst>
                    <a:gd name="adj1" fmla="val 14407910"/>
                    <a:gd name="adj2" fmla="val 18601694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13 Arco"/>
                <p:cNvSpPr/>
                <p:nvPr/>
              </p:nvSpPr>
              <p:spPr>
                <a:xfrm flipV="1">
                  <a:off x="4230707" y="1090919"/>
                  <a:ext cx="338336" cy="914400"/>
                </a:xfrm>
                <a:prstGeom prst="arc">
                  <a:avLst>
                    <a:gd name="adj1" fmla="val 13779675"/>
                    <a:gd name="adj2" fmla="val 1853590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cxnSp>
          <p:nvCxnSpPr>
            <p:cNvPr id="7" name="14 Conector recto"/>
            <p:cNvCxnSpPr/>
            <p:nvPr/>
          </p:nvCxnSpPr>
          <p:spPr>
            <a:xfrm>
              <a:off x="747705" y="63643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15 Conector recto"/>
            <p:cNvCxnSpPr/>
            <p:nvPr/>
          </p:nvCxnSpPr>
          <p:spPr>
            <a:xfrm>
              <a:off x="753453" y="644302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16 Rectángulo"/>
            <p:cNvSpPr/>
            <p:nvPr/>
          </p:nvSpPr>
          <p:spPr>
            <a:xfrm>
              <a:off x="954728" y="575547"/>
              <a:ext cx="439387" cy="16625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17 Conector recto"/>
            <p:cNvCxnSpPr/>
            <p:nvPr/>
          </p:nvCxnSpPr>
          <p:spPr>
            <a:xfrm>
              <a:off x="729703" y="134063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8 Conector recto"/>
            <p:cNvCxnSpPr/>
            <p:nvPr/>
          </p:nvCxnSpPr>
          <p:spPr>
            <a:xfrm>
              <a:off x="1416492" y="642323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9 Elipse"/>
            <p:cNvSpPr>
              <a:spLocks noChangeAspect="1"/>
            </p:cNvSpPr>
            <p:nvPr/>
          </p:nvSpPr>
          <p:spPr>
            <a:xfrm>
              <a:off x="1629803" y="611174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20 Elipse"/>
            <p:cNvSpPr>
              <a:spLocks noChangeAspect="1"/>
            </p:cNvSpPr>
            <p:nvPr/>
          </p:nvSpPr>
          <p:spPr>
            <a:xfrm>
              <a:off x="1651057" y="159878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21 Rectángulo"/>
            <p:cNvSpPr/>
            <p:nvPr/>
          </p:nvSpPr>
          <p:spPr>
            <a:xfrm>
              <a:off x="382503" y="415507"/>
              <a:ext cx="1080654" cy="141316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22 Conector recto"/>
            <p:cNvCxnSpPr/>
            <p:nvPr/>
          </p:nvCxnSpPr>
          <p:spPr>
            <a:xfrm>
              <a:off x="726887" y="162679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23 Conector recto"/>
            <p:cNvCxnSpPr>
              <a:stCxn id="12" idx="6"/>
            </p:cNvCxnSpPr>
            <p:nvPr/>
          </p:nvCxnSpPr>
          <p:spPr>
            <a:xfrm flipV="1">
              <a:off x="1692576" y="641138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26 Conector recto"/>
            <p:cNvCxnSpPr/>
            <p:nvPr/>
          </p:nvCxnSpPr>
          <p:spPr>
            <a:xfrm flipV="1">
              <a:off x="1702473" y="1612935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o 40"/>
            <p:cNvGrpSpPr/>
            <p:nvPr/>
          </p:nvGrpSpPr>
          <p:grpSpPr>
            <a:xfrm>
              <a:off x="1911709" y="587423"/>
              <a:ext cx="5725030" cy="1066800"/>
              <a:chOff x="1911708" y="587423"/>
              <a:chExt cx="5733803" cy="1066800"/>
            </a:xfrm>
          </p:grpSpPr>
          <p:sp>
            <p:nvSpPr>
              <p:cNvPr id="17" name="24 Rectángulo"/>
              <p:cNvSpPr/>
              <p:nvPr/>
            </p:nvSpPr>
            <p:spPr>
              <a:xfrm>
                <a:off x="1911708" y="587423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27 Rectángulo"/>
              <p:cNvSpPr/>
              <p:nvPr/>
            </p:nvSpPr>
            <p:spPr>
              <a:xfrm>
                <a:off x="1921605" y="1559220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1" name="Grupo 80"/>
            <p:cNvGrpSpPr/>
            <p:nvPr/>
          </p:nvGrpSpPr>
          <p:grpSpPr>
            <a:xfrm>
              <a:off x="7636738" y="609194"/>
              <a:ext cx="306388" cy="1034571"/>
              <a:chOff x="7636738" y="609194"/>
              <a:chExt cx="306388" cy="1034571"/>
            </a:xfrm>
          </p:grpSpPr>
          <p:grpSp>
            <p:nvGrpSpPr>
              <p:cNvPr id="19" name="28 Grupo"/>
              <p:cNvGrpSpPr/>
              <p:nvPr/>
            </p:nvGrpSpPr>
            <p:grpSpPr>
              <a:xfrm flipH="1">
                <a:off x="7636738" y="609194"/>
                <a:ext cx="284616" cy="62773"/>
                <a:chOff x="1934090" y="2176867"/>
                <a:chExt cx="284616" cy="62773"/>
              </a:xfrm>
            </p:grpSpPr>
            <p:sp>
              <p:nvSpPr>
                <p:cNvPr id="31" name="29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32" name="30 Conector recto"/>
                <p:cNvCxnSpPr>
                  <a:stCxn id="31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31 Grupo"/>
              <p:cNvGrpSpPr/>
              <p:nvPr/>
            </p:nvGrpSpPr>
            <p:grpSpPr>
              <a:xfrm flipH="1">
                <a:off x="7658510" y="1580992"/>
                <a:ext cx="284616" cy="62773"/>
                <a:chOff x="1934090" y="2176867"/>
                <a:chExt cx="284616" cy="62773"/>
              </a:xfrm>
            </p:grpSpPr>
            <p:sp>
              <p:nvSpPr>
                <p:cNvPr id="29" name="32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30" name="33 Conector recto"/>
                <p:cNvCxnSpPr>
                  <a:stCxn id="29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upo 39"/>
            <p:cNvGrpSpPr/>
            <p:nvPr/>
          </p:nvGrpSpPr>
          <p:grpSpPr>
            <a:xfrm>
              <a:off x="7924037" y="650898"/>
              <a:ext cx="711918" cy="962037"/>
              <a:chOff x="7924037" y="650898"/>
              <a:chExt cx="711918" cy="962037"/>
            </a:xfrm>
          </p:grpSpPr>
          <p:grpSp>
            <p:nvGrpSpPr>
              <p:cNvPr id="21" name="34 Grupo"/>
              <p:cNvGrpSpPr/>
              <p:nvPr/>
            </p:nvGrpSpPr>
            <p:grpSpPr>
              <a:xfrm>
                <a:off x="7924037" y="650898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27" name="35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36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37 Grupo"/>
              <p:cNvGrpSpPr/>
              <p:nvPr/>
            </p:nvGrpSpPr>
            <p:grpSpPr>
              <a:xfrm flipV="1">
                <a:off x="7957684" y="1432690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25" name="38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39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40 Rectángulo"/>
              <p:cNvSpPr/>
              <p:nvPr/>
            </p:nvSpPr>
            <p:spPr>
              <a:xfrm>
                <a:off x="8148965" y="843019"/>
                <a:ext cx="190005" cy="605641"/>
              </a:xfrm>
              <a:prstGeom prst="rect">
                <a:avLst/>
              </a:prstGeom>
              <a:solidFill>
                <a:srgbClr val="66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42 CuadroTexto"/>
              <p:cNvSpPr txBox="1"/>
              <p:nvPr/>
            </p:nvSpPr>
            <p:spPr>
              <a:xfrm>
                <a:off x="8451224" y="92177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E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43 CuadroTexto"/>
                <p:cNvSpPr txBox="1"/>
                <p:nvPr/>
              </p:nvSpPr>
              <p:spPr>
                <a:xfrm>
                  <a:off x="2726216" y="921776"/>
                  <a:ext cx="8248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s-ES" smtClean="0"/>
                    <a:t> = 1 </a:t>
                  </a:r>
                  <a:endParaRPr lang="es-ES"/>
                </a:p>
              </p:txBody>
            </p:sp>
          </mc:Choice>
          <mc:Fallback xmlns="">
            <p:sp>
              <p:nvSpPr>
                <p:cNvPr id="39" name="4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216" y="921776"/>
                  <a:ext cx="824841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5147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Conector recto 78"/>
            <p:cNvCxnSpPr/>
            <p:nvPr/>
          </p:nvCxnSpPr>
          <p:spPr>
            <a:xfrm>
              <a:off x="4191000" y="1149784"/>
              <a:ext cx="14020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/>
            <p:cNvCxnSpPr/>
            <p:nvPr/>
          </p:nvCxnSpPr>
          <p:spPr>
            <a:xfrm>
              <a:off x="7880085" y="289560"/>
              <a:ext cx="0" cy="19092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o 110"/>
          <p:cNvGrpSpPr/>
          <p:nvPr/>
        </p:nvGrpSpPr>
        <p:grpSpPr>
          <a:xfrm>
            <a:off x="357381" y="3782783"/>
            <a:ext cx="8268692" cy="1909269"/>
            <a:chOff x="357381" y="3782783"/>
            <a:chExt cx="8268692" cy="1909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41 CuadroTexto"/>
                <p:cNvSpPr txBox="1"/>
                <p:nvPr/>
              </p:nvSpPr>
              <p:spPr>
                <a:xfrm>
                  <a:off x="1019619" y="4270412"/>
                  <a:ext cx="8697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s-ES" smtClean="0"/>
                    <a:t> =  1</a:t>
                  </a:r>
                  <a:endParaRPr lang="es-ES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619" y="4270412"/>
                  <a:ext cx="869725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r="-5594" b="-26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9 Grupo"/>
            <p:cNvGrpSpPr/>
            <p:nvPr/>
          </p:nvGrpSpPr>
          <p:grpSpPr>
            <a:xfrm>
              <a:off x="521799" y="4344854"/>
              <a:ext cx="402725" cy="603453"/>
              <a:chOff x="683568" y="2268187"/>
              <a:chExt cx="402725" cy="603453"/>
            </a:xfrm>
          </p:grpSpPr>
          <p:sp>
            <p:nvSpPr>
              <p:cNvPr id="44" name="10 Elipse"/>
              <p:cNvSpPr>
                <a:spLocks noChangeAspect="1"/>
              </p:cNvSpPr>
              <p:nvPr/>
            </p:nvSpPr>
            <p:spPr>
              <a:xfrm>
                <a:off x="683568" y="2348880"/>
                <a:ext cx="402725" cy="40272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5" name="11 Grupo"/>
              <p:cNvGrpSpPr/>
              <p:nvPr/>
            </p:nvGrpSpPr>
            <p:grpSpPr>
              <a:xfrm>
                <a:off x="736270" y="2268187"/>
                <a:ext cx="270176" cy="603453"/>
                <a:chOff x="3923928" y="1090919"/>
                <a:chExt cx="645115" cy="1308265"/>
              </a:xfrm>
            </p:grpSpPr>
            <p:sp>
              <p:nvSpPr>
                <p:cNvPr id="46" name="12 Arco"/>
                <p:cNvSpPr/>
                <p:nvPr/>
              </p:nvSpPr>
              <p:spPr>
                <a:xfrm>
                  <a:off x="3923928" y="1484784"/>
                  <a:ext cx="338336" cy="914400"/>
                </a:xfrm>
                <a:prstGeom prst="arc">
                  <a:avLst>
                    <a:gd name="adj1" fmla="val 14407910"/>
                    <a:gd name="adj2" fmla="val 18601694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7" name="13 Arco"/>
                <p:cNvSpPr/>
                <p:nvPr/>
              </p:nvSpPr>
              <p:spPr>
                <a:xfrm flipV="1">
                  <a:off x="4230707" y="1090919"/>
                  <a:ext cx="338336" cy="914400"/>
                </a:xfrm>
                <a:prstGeom prst="arc">
                  <a:avLst>
                    <a:gd name="adj1" fmla="val 13779675"/>
                    <a:gd name="adj2" fmla="val 1853590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cxnSp>
          <p:nvCxnSpPr>
            <p:cNvPr id="48" name="14 Conector recto"/>
            <p:cNvCxnSpPr/>
            <p:nvPr/>
          </p:nvCxnSpPr>
          <p:spPr>
            <a:xfrm>
              <a:off x="737823" y="412639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15 Conector recto"/>
            <p:cNvCxnSpPr/>
            <p:nvPr/>
          </p:nvCxnSpPr>
          <p:spPr>
            <a:xfrm>
              <a:off x="743571" y="4134262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16 Rectángulo"/>
            <p:cNvSpPr/>
            <p:nvPr/>
          </p:nvSpPr>
          <p:spPr>
            <a:xfrm>
              <a:off x="944846" y="4065507"/>
              <a:ext cx="439387" cy="16625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1" name="17 Conector recto"/>
            <p:cNvCxnSpPr/>
            <p:nvPr/>
          </p:nvCxnSpPr>
          <p:spPr>
            <a:xfrm>
              <a:off x="719821" y="483059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18 Conector recto"/>
            <p:cNvCxnSpPr/>
            <p:nvPr/>
          </p:nvCxnSpPr>
          <p:spPr>
            <a:xfrm>
              <a:off x="1406610" y="4132283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19 Elipse"/>
            <p:cNvSpPr>
              <a:spLocks noChangeAspect="1"/>
            </p:cNvSpPr>
            <p:nvPr/>
          </p:nvSpPr>
          <p:spPr>
            <a:xfrm>
              <a:off x="1619921" y="4101134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20 Elipse"/>
            <p:cNvSpPr>
              <a:spLocks noChangeAspect="1"/>
            </p:cNvSpPr>
            <p:nvPr/>
          </p:nvSpPr>
          <p:spPr>
            <a:xfrm>
              <a:off x="1641175" y="5088747"/>
              <a:ext cx="62773" cy="627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21 Rectángulo"/>
            <p:cNvSpPr/>
            <p:nvPr/>
          </p:nvSpPr>
          <p:spPr>
            <a:xfrm>
              <a:off x="357381" y="3905467"/>
              <a:ext cx="1080654" cy="141316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mtClean="0"/>
                <a:t> </a:t>
              </a:r>
              <a:endParaRPr lang="es-ES"/>
            </a:p>
          </p:txBody>
        </p:sp>
        <p:cxnSp>
          <p:nvCxnSpPr>
            <p:cNvPr id="56" name="22 Conector recto"/>
            <p:cNvCxnSpPr/>
            <p:nvPr/>
          </p:nvCxnSpPr>
          <p:spPr>
            <a:xfrm>
              <a:off x="717005" y="511675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23 Conector recto"/>
            <p:cNvCxnSpPr>
              <a:stCxn id="53" idx="6"/>
            </p:cNvCxnSpPr>
            <p:nvPr/>
          </p:nvCxnSpPr>
          <p:spPr>
            <a:xfrm flipV="1">
              <a:off x="1682694" y="4131098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26 Conector recto"/>
            <p:cNvCxnSpPr/>
            <p:nvPr/>
          </p:nvCxnSpPr>
          <p:spPr>
            <a:xfrm flipV="1">
              <a:off x="1692591" y="5102895"/>
              <a:ext cx="221843" cy="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upo 58"/>
            <p:cNvGrpSpPr/>
            <p:nvPr/>
          </p:nvGrpSpPr>
          <p:grpSpPr>
            <a:xfrm>
              <a:off x="1901827" y="4077383"/>
              <a:ext cx="4136721" cy="1066800"/>
              <a:chOff x="1911708" y="587423"/>
              <a:chExt cx="5733803" cy="1066800"/>
            </a:xfrm>
          </p:grpSpPr>
          <p:sp>
            <p:nvSpPr>
              <p:cNvPr id="60" name="24 Rectángulo"/>
              <p:cNvSpPr/>
              <p:nvPr/>
            </p:nvSpPr>
            <p:spPr>
              <a:xfrm>
                <a:off x="1911708" y="587423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27 Rectángulo"/>
              <p:cNvSpPr/>
              <p:nvPr/>
            </p:nvSpPr>
            <p:spPr>
              <a:xfrm>
                <a:off x="1921605" y="1559220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2" name="28 Grupo"/>
            <p:cNvGrpSpPr/>
            <p:nvPr/>
          </p:nvGrpSpPr>
          <p:grpSpPr>
            <a:xfrm flipH="1">
              <a:off x="7626856" y="4099154"/>
              <a:ext cx="284616" cy="62773"/>
              <a:chOff x="1934090" y="2176867"/>
              <a:chExt cx="284616" cy="62773"/>
            </a:xfrm>
          </p:grpSpPr>
          <p:sp>
            <p:nvSpPr>
              <p:cNvPr id="63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4" name="30 Conector recto"/>
              <p:cNvCxnSpPr>
                <a:stCxn id="63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31 Grupo"/>
            <p:cNvGrpSpPr/>
            <p:nvPr/>
          </p:nvGrpSpPr>
          <p:grpSpPr>
            <a:xfrm flipH="1">
              <a:off x="7648628" y="5070952"/>
              <a:ext cx="284616" cy="62773"/>
              <a:chOff x="1934090" y="2176867"/>
              <a:chExt cx="284616" cy="62773"/>
            </a:xfrm>
          </p:grpSpPr>
          <p:sp>
            <p:nvSpPr>
              <p:cNvPr id="66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7" name="33 Conector recto"/>
              <p:cNvCxnSpPr>
                <a:stCxn id="66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o 67"/>
            <p:cNvGrpSpPr/>
            <p:nvPr/>
          </p:nvGrpSpPr>
          <p:grpSpPr>
            <a:xfrm>
              <a:off x="7914155" y="4140858"/>
              <a:ext cx="711918" cy="962037"/>
              <a:chOff x="7924037" y="650898"/>
              <a:chExt cx="711918" cy="962037"/>
            </a:xfrm>
          </p:grpSpPr>
          <p:grpSp>
            <p:nvGrpSpPr>
              <p:cNvPr id="69" name="34 Grupo"/>
              <p:cNvGrpSpPr/>
              <p:nvPr/>
            </p:nvGrpSpPr>
            <p:grpSpPr>
              <a:xfrm>
                <a:off x="7924037" y="650898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75" name="35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36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37 Grupo"/>
              <p:cNvGrpSpPr/>
              <p:nvPr/>
            </p:nvGrpSpPr>
            <p:grpSpPr>
              <a:xfrm flipV="1">
                <a:off x="7957684" y="1432690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73" name="38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39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40 Rectángulo"/>
              <p:cNvSpPr/>
              <p:nvPr/>
            </p:nvSpPr>
            <p:spPr>
              <a:xfrm>
                <a:off x="8148965" y="843019"/>
                <a:ext cx="190005" cy="605641"/>
              </a:xfrm>
              <a:prstGeom prst="rect">
                <a:avLst/>
              </a:prstGeom>
              <a:solidFill>
                <a:srgbClr val="66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42 CuadroTexto"/>
              <p:cNvSpPr txBox="1"/>
              <p:nvPr/>
            </p:nvSpPr>
            <p:spPr>
              <a:xfrm>
                <a:off x="8451224" y="92177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E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43 CuadroTexto"/>
                <p:cNvSpPr txBox="1"/>
                <p:nvPr/>
              </p:nvSpPr>
              <p:spPr>
                <a:xfrm>
                  <a:off x="2716334" y="4411736"/>
                  <a:ext cx="877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s-ES" smtClean="0"/>
                    <a:t> =  1 </a:t>
                  </a:r>
                  <a:endParaRPr lang="es-ES"/>
                </a:p>
              </p:txBody>
            </p:sp>
          </mc:Choice>
          <mc:Fallback xmlns="">
            <p:sp>
              <p:nvSpPr>
                <p:cNvPr id="77" name="4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6334" y="4411736"/>
                  <a:ext cx="877741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4167" b="-26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Conector recto 79"/>
            <p:cNvCxnSpPr/>
            <p:nvPr/>
          </p:nvCxnSpPr>
          <p:spPr>
            <a:xfrm>
              <a:off x="4053840" y="4631288"/>
              <a:ext cx="14020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upo 81"/>
            <p:cNvGrpSpPr/>
            <p:nvPr/>
          </p:nvGrpSpPr>
          <p:grpSpPr>
            <a:xfrm>
              <a:off x="6020660" y="4099154"/>
              <a:ext cx="306388" cy="1034571"/>
              <a:chOff x="7636738" y="609194"/>
              <a:chExt cx="306388" cy="1034571"/>
            </a:xfrm>
          </p:grpSpPr>
          <p:grpSp>
            <p:nvGrpSpPr>
              <p:cNvPr id="83" name="28 Grupo"/>
              <p:cNvGrpSpPr/>
              <p:nvPr/>
            </p:nvGrpSpPr>
            <p:grpSpPr>
              <a:xfrm flipH="1">
                <a:off x="7636738" y="609194"/>
                <a:ext cx="284616" cy="62773"/>
                <a:chOff x="1934090" y="2176867"/>
                <a:chExt cx="284616" cy="62773"/>
              </a:xfrm>
            </p:grpSpPr>
            <p:sp>
              <p:nvSpPr>
                <p:cNvPr id="87" name="29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88" name="30 Conector recto"/>
                <p:cNvCxnSpPr>
                  <a:stCxn id="87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31 Grupo"/>
              <p:cNvGrpSpPr/>
              <p:nvPr/>
            </p:nvGrpSpPr>
            <p:grpSpPr>
              <a:xfrm flipH="1">
                <a:off x="7658510" y="1580992"/>
                <a:ext cx="284616" cy="62773"/>
                <a:chOff x="1934090" y="2176867"/>
                <a:chExt cx="284616" cy="62773"/>
              </a:xfrm>
            </p:grpSpPr>
            <p:sp>
              <p:nvSpPr>
                <p:cNvPr id="85" name="32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86" name="33 Conector recto"/>
                <p:cNvCxnSpPr>
                  <a:stCxn id="85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" name="Grupo 88"/>
            <p:cNvGrpSpPr/>
            <p:nvPr/>
          </p:nvGrpSpPr>
          <p:grpSpPr>
            <a:xfrm flipH="1">
              <a:off x="6249549" y="4099154"/>
              <a:ext cx="306388" cy="1034571"/>
              <a:chOff x="7636738" y="609194"/>
              <a:chExt cx="306388" cy="1034571"/>
            </a:xfrm>
          </p:grpSpPr>
          <p:grpSp>
            <p:nvGrpSpPr>
              <p:cNvPr id="90" name="28 Grupo"/>
              <p:cNvGrpSpPr/>
              <p:nvPr/>
            </p:nvGrpSpPr>
            <p:grpSpPr>
              <a:xfrm flipH="1">
                <a:off x="7636738" y="609194"/>
                <a:ext cx="284616" cy="62773"/>
                <a:chOff x="1934090" y="2176867"/>
                <a:chExt cx="284616" cy="62773"/>
              </a:xfrm>
            </p:grpSpPr>
            <p:sp>
              <p:nvSpPr>
                <p:cNvPr id="94" name="29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95" name="30 Conector recto"/>
                <p:cNvCxnSpPr>
                  <a:stCxn id="94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31 Grupo"/>
              <p:cNvGrpSpPr/>
              <p:nvPr/>
            </p:nvGrpSpPr>
            <p:grpSpPr>
              <a:xfrm flipH="1">
                <a:off x="7658510" y="1580992"/>
                <a:ext cx="284616" cy="62773"/>
                <a:chOff x="1934090" y="2176867"/>
                <a:chExt cx="284616" cy="62773"/>
              </a:xfrm>
            </p:grpSpPr>
            <p:sp>
              <p:nvSpPr>
                <p:cNvPr id="92" name="32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93" name="33 Conector recto"/>
                <p:cNvCxnSpPr>
                  <a:stCxn id="92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Rectángulo 95"/>
            <p:cNvSpPr/>
            <p:nvPr/>
          </p:nvSpPr>
          <p:spPr>
            <a:xfrm>
              <a:off x="6557373" y="3905467"/>
              <a:ext cx="1081358" cy="141316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1" name="Conector recto 100"/>
            <p:cNvCxnSpPr/>
            <p:nvPr/>
          </p:nvCxnSpPr>
          <p:spPr>
            <a:xfrm>
              <a:off x="7880085" y="3782783"/>
              <a:ext cx="0" cy="19092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CuadroTexto 101"/>
          <p:cNvSpPr txBox="1"/>
          <p:nvPr/>
        </p:nvSpPr>
        <p:spPr>
          <a:xfrm>
            <a:off x="6507688" y="2801243"/>
            <a:ext cx="1236621" cy="705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smtClean="0"/>
              <a:t>RED</a:t>
            </a:r>
          </a:p>
          <a:p>
            <a:pPr algn="ctr">
              <a:lnSpc>
                <a:spcPct val="150000"/>
              </a:lnSpc>
            </a:pPr>
            <a:r>
              <a:rPr lang="es-ES" sz="1400" b="1" smtClean="0"/>
              <a:t>ADAPTADORA</a:t>
            </a:r>
            <a:endParaRPr lang="es-ES" sz="1400" b="1"/>
          </a:p>
        </p:txBody>
      </p:sp>
      <p:cxnSp>
        <p:nvCxnSpPr>
          <p:cNvPr id="104" name="Conector recto de flecha 103"/>
          <p:cNvCxnSpPr>
            <a:stCxn id="102" idx="2"/>
          </p:cNvCxnSpPr>
          <p:nvPr/>
        </p:nvCxnSpPr>
        <p:spPr>
          <a:xfrm flipH="1">
            <a:off x="7125998" y="3506501"/>
            <a:ext cx="1" cy="7993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/>
          <p:cNvCxnSpPr/>
          <p:nvPr/>
        </p:nvCxnSpPr>
        <p:spPr>
          <a:xfrm>
            <a:off x="6295125" y="3767543"/>
            <a:ext cx="0" cy="1909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4 CuadroTexto"/>
              <p:cNvSpPr txBox="1"/>
              <p:nvPr/>
            </p:nvSpPr>
            <p:spPr>
              <a:xfrm>
                <a:off x="6119804" y="573476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09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4" y="5734768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55 CuadroTexto"/>
              <p:cNvSpPr txBox="1"/>
              <p:nvPr/>
            </p:nvSpPr>
            <p:spPr>
              <a:xfrm>
                <a:off x="3732064" y="1884715"/>
                <a:ext cx="1838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i="0" smtClean="0">
                          <a:latin typeface="Cambria Math"/>
                        </a:rPr>
                        <m:t>R</m:t>
                      </m:r>
                      <m:r>
                        <a:rPr lang="es-ES" sz="2000" b="0" i="1" smtClean="0">
                          <a:latin typeface="Cambria Math"/>
                        </a:rPr>
                        <m:t>.</m:t>
                      </m:r>
                      <m:r>
                        <a:rPr lang="es-ES" sz="2000" b="0" i="1" smtClean="0">
                          <a:latin typeface="Cambria Math"/>
                        </a:rPr>
                        <m:t>𝑂</m:t>
                      </m:r>
                      <m:r>
                        <a:rPr lang="es-ES" sz="2000" b="0" i="1" smtClean="0">
                          <a:latin typeface="Cambria Math"/>
                        </a:rPr>
                        <m:t>.</m:t>
                      </m:r>
                      <m:r>
                        <a:rPr lang="es-ES" sz="2000" b="0" i="1" smtClean="0">
                          <a:latin typeface="Cambria Math"/>
                        </a:rPr>
                        <m:t>𝐸</m:t>
                      </m:r>
                      <m:r>
                        <a:rPr lang="es-ES" sz="2000" b="0" i="1" smtClean="0">
                          <a:latin typeface="Cambria Math"/>
                        </a:rPr>
                        <m:t>.=3.16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12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64" y="1884715"/>
                <a:ext cx="183838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55 CuadroTexto"/>
              <p:cNvSpPr txBox="1"/>
              <p:nvPr/>
            </p:nvSpPr>
            <p:spPr>
              <a:xfrm>
                <a:off x="3428905" y="5412295"/>
                <a:ext cx="15001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i="0" smtClean="0">
                          <a:latin typeface="Cambria Math"/>
                        </a:rPr>
                        <m:t>R</m:t>
                      </m:r>
                      <m:r>
                        <a:rPr lang="es-ES" sz="2000" b="0" i="1" smtClean="0">
                          <a:latin typeface="Cambria Math"/>
                        </a:rPr>
                        <m:t>.</m:t>
                      </m:r>
                      <m:r>
                        <a:rPr lang="es-ES" sz="2000" b="0" i="1" smtClean="0">
                          <a:latin typeface="Cambria Math"/>
                        </a:rPr>
                        <m:t>𝑂</m:t>
                      </m:r>
                      <m:r>
                        <a:rPr lang="es-ES" sz="2000" b="0" i="1" smtClean="0">
                          <a:latin typeface="Cambria Math"/>
                        </a:rPr>
                        <m:t>.</m:t>
                      </m:r>
                      <m:r>
                        <a:rPr lang="es-ES" sz="2000" b="0" i="1" smtClean="0">
                          <a:latin typeface="Cambria Math"/>
                        </a:rPr>
                        <m:t>𝐸</m:t>
                      </m:r>
                      <m:r>
                        <a:rPr lang="es-ES" sz="2000" b="0" i="1" smtClean="0">
                          <a:latin typeface="Cambria Math"/>
                        </a:rPr>
                        <m:t>.=1 </m:t>
                      </m:r>
                    </m:oMath>
                  </m:oMathPara>
                </a14:m>
                <a:endParaRPr lang="es-ES" sz="2000"/>
              </a:p>
            </p:txBody>
          </p:sp>
        </mc:Choice>
        <mc:Fallback xmlns="">
          <p:sp>
            <p:nvSpPr>
              <p:cNvPr id="113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05" y="5412295"/>
                <a:ext cx="150015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105 CuadroTexto"/>
              <p:cNvSpPr txBox="1"/>
              <p:nvPr/>
            </p:nvSpPr>
            <p:spPr>
              <a:xfrm>
                <a:off x="7296425" y="2103120"/>
                <a:ext cx="1740895" cy="36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  =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/>
                      </a:rPr>
                      <m:t>0.5+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mtClean="0"/>
                  <a:t>7            </a:t>
                </a:r>
                <a:endParaRPr lang="es-ES"/>
              </a:p>
            </p:txBody>
          </p:sp>
        </mc:Choice>
        <mc:Fallback xmlns="">
          <p:sp>
            <p:nvSpPr>
              <p:cNvPr id="106" name="10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425" y="2103120"/>
                <a:ext cx="1740895" cy="36888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106 CuadroTexto"/>
              <p:cNvSpPr txBox="1"/>
              <p:nvPr/>
            </p:nvSpPr>
            <p:spPr>
              <a:xfrm>
                <a:off x="7403105" y="5608320"/>
                <a:ext cx="1740895" cy="36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  =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/>
                      </a:rPr>
                      <m:t>0.5+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0.7</m:t>
                    </m:r>
                  </m:oMath>
                </a14:m>
                <a:r>
                  <a:rPr lang="es-ES" smtClean="0"/>
                  <a:t>            </a:t>
                </a:r>
                <a:endParaRPr lang="es-ES"/>
              </a:p>
            </p:txBody>
          </p:sp>
        </mc:Choice>
        <mc:Fallback xmlns="">
          <p:sp>
            <p:nvSpPr>
              <p:cNvPr id="107" name="10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105" y="5608320"/>
                <a:ext cx="1740895" cy="36888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5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9" grpId="0"/>
      <p:bldP spid="112" grpId="0"/>
      <p:bldP spid="113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.1 Cómo mapear una impedancia de carga normalizada y los valores  inmediatos que se obtienen. | by Oscar Arias | Entendiendo la Carta de Smith 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12" y="132182"/>
            <a:ext cx="6954679" cy="65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>
            <a:spLocks noChangeAspect="1"/>
          </p:cNvSpPr>
          <p:nvPr/>
        </p:nvSpPr>
        <p:spPr>
          <a:xfrm>
            <a:off x="3752491" y="1590410"/>
            <a:ext cx="2972143" cy="2986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7968057" y="1661251"/>
            <a:ext cx="11875" cy="33250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 flipV="1">
            <a:off x="8583594" y="1671147"/>
            <a:ext cx="11875" cy="33250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4380900" y="1531916"/>
            <a:ext cx="2756172" cy="4203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6192180" y="593685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smtClean="0">
                <a:solidFill>
                  <a:srgbClr val="FF0000"/>
                </a:solidFill>
              </a:rPr>
              <a:t>r = 0.5</a:t>
            </a:r>
            <a:endParaRPr lang="es-ES" sz="1400" b="1">
              <a:solidFill>
                <a:srgbClr val="FF0000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 flipH="1">
            <a:off x="5788325" y="854015"/>
            <a:ext cx="474452" cy="77637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1690255" y="1488495"/>
            <a:ext cx="2265201" cy="160547"/>
          </a:xfrm>
          <a:prstGeom prst="straightConnector1">
            <a:avLst/>
          </a:prstGeom>
          <a:ln w="28575">
            <a:solidFill>
              <a:srgbClr val="00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1088808" y="1498534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solidFill>
                  <a:srgbClr val="0033CC"/>
                </a:solidFill>
              </a:rPr>
              <a:t>x</a:t>
            </a:r>
            <a:r>
              <a:rPr lang="es-ES" sz="1200" b="1" smtClean="0">
                <a:solidFill>
                  <a:srgbClr val="0033CC"/>
                </a:solidFill>
              </a:rPr>
              <a:t> = 0.7</a:t>
            </a:r>
            <a:endParaRPr lang="es-ES" sz="1200" b="1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7204985" y="1280160"/>
                <a:ext cx="1740895" cy="36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  =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/>
                      </a:rPr>
                      <m:t>0.5+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mtClean="0"/>
                  <a:t>7            </a:t>
                </a:r>
                <a:endParaRPr lang="es-ES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85" y="1280160"/>
                <a:ext cx="1740895" cy="36888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a libre 3"/>
          <p:cNvSpPr/>
          <p:nvPr/>
        </p:nvSpPr>
        <p:spPr>
          <a:xfrm>
            <a:off x="3733800" y="990600"/>
            <a:ext cx="2971800" cy="2092036"/>
          </a:xfrm>
          <a:custGeom>
            <a:avLst/>
            <a:gdLst>
              <a:gd name="connsiteX0" fmla="*/ 0 w 2971800"/>
              <a:gd name="connsiteY0" fmla="*/ 0 h 2092036"/>
              <a:gd name="connsiteX1" fmla="*/ 110836 w 2971800"/>
              <a:gd name="connsiteY1" fmla="*/ 263236 h 2092036"/>
              <a:gd name="connsiteX2" fmla="*/ 221673 w 2971800"/>
              <a:gd name="connsiteY2" fmla="*/ 477982 h 2092036"/>
              <a:gd name="connsiteX3" fmla="*/ 339436 w 2971800"/>
              <a:gd name="connsiteY3" fmla="*/ 671945 h 2092036"/>
              <a:gd name="connsiteX4" fmla="*/ 457200 w 2971800"/>
              <a:gd name="connsiteY4" fmla="*/ 845127 h 2092036"/>
              <a:gd name="connsiteX5" fmla="*/ 547255 w 2971800"/>
              <a:gd name="connsiteY5" fmla="*/ 962891 h 2092036"/>
              <a:gd name="connsiteX6" fmla="*/ 665018 w 2971800"/>
              <a:gd name="connsiteY6" fmla="*/ 1087582 h 2092036"/>
              <a:gd name="connsiteX7" fmla="*/ 845127 w 2971800"/>
              <a:gd name="connsiteY7" fmla="*/ 1267691 h 2092036"/>
              <a:gd name="connsiteX8" fmla="*/ 1004455 w 2971800"/>
              <a:gd name="connsiteY8" fmla="*/ 1392382 h 2092036"/>
              <a:gd name="connsiteX9" fmla="*/ 1149927 w 2971800"/>
              <a:gd name="connsiteY9" fmla="*/ 1524000 h 2092036"/>
              <a:gd name="connsiteX10" fmla="*/ 1288473 w 2971800"/>
              <a:gd name="connsiteY10" fmla="*/ 1620982 h 2092036"/>
              <a:gd name="connsiteX11" fmla="*/ 1420091 w 2971800"/>
              <a:gd name="connsiteY11" fmla="*/ 1697182 h 2092036"/>
              <a:gd name="connsiteX12" fmla="*/ 1586345 w 2971800"/>
              <a:gd name="connsiteY12" fmla="*/ 1773382 h 2092036"/>
              <a:gd name="connsiteX13" fmla="*/ 1911927 w 2971800"/>
              <a:gd name="connsiteY13" fmla="*/ 1918855 h 2092036"/>
              <a:gd name="connsiteX14" fmla="*/ 2195945 w 2971800"/>
              <a:gd name="connsiteY14" fmla="*/ 2008909 h 2092036"/>
              <a:gd name="connsiteX15" fmla="*/ 2535382 w 2971800"/>
              <a:gd name="connsiteY15" fmla="*/ 2071255 h 2092036"/>
              <a:gd name="connsiteX16" fmla="*/ 2971800 w 2971800"/>
              <a:gd name="connsiteY16" fmla="*/ 2092036 h 209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1800" h="2092036">
                <a:moveTo>
                  <a:pt x="0" y="0"/>
                </a:moveTo>
                <a:cubicBezTo>
                  <a:pt x="36945" y="91786"/>
                  <a:pt x="73891" y="183572"/>
                  <a:pt x="110836" y="263236"/>
                </a:cubicBezTo>
                <a:cubicBezTo>
                  <a:pt x="147782" y="342900"/>
                  <a:pt x="183573" y="409864"/>
                  <a:pt x="221673" y="477982"/>
                </a:cubicBezTo>
                <a:cubicBezTo>
                  <a:pt x="259773" y="546100"/>
                  <a:pt x="300181" y="610754"/>
                  <a:pt x="339436" y="671945"/>
                </a:cubicBezTo>
                <a:cubicBezTo>
                  <a:pt x="378691" y="733136"/>
                  <a:pt x="422564" y="796636"/>
                  <a:pt x="457200" y="845127"/>
                </a:cubicBezTo>
                <a:cubicBezTo>
                  <a:pt x="491836" y="893618"/>
                  <a:pt x="512619" y="922482"/>
                  <a:pt x="547255" y="962891"/>
                </a:cubicBezTo>
                <a:cubicBezTo>
                  <a:pt x="581891" y="1003300"/>
                  <a:pt x="615373" y="1036782"/>
                  <a:pt x="665018" y="1087582"/>
                </a:cubicBezTo>
                <a:cubicBezTo>
                  <a:pt x="714663" y="1138382"/>
                  <a:pt x="788554" y="1216891"/>
                  <a:pt x="845127" y="1267691"/>
                </a:cubicBezTo>
                <a:cubicBezTo>
                  <a:pt x="901700" y="1318491"/>
                  <a:pt x="953655" y="1349664"/>
                  <a:pt x="1004455" y="1392382"/>
                </a:cubicBezTo>
                <a:cubicBezTo>
                  <a:pt x="1055255" y="1435100"/>
                  <a:pt x="1102591" y="1485900"/>
                  <a:pt x="1149927" y="1524000"/>
                </a:cubicBezTo>
                <a:cubicBezTo>
                  <a:pt x="1197263" y="1562100"/>
                  <a:pt x="1243446" y="1592118"/>
                  <a:pt x="1288473" y="1620982"/>
                </a:cubicBezTo>
                <a:cubicBezTo>
                  <a:pt x="1333500" y="1649846"/>
                  <a:pt x="1370446" y="1671782"/>
                  <a:pt x="1420091" y="1697182"/>
                </a:cubicBezTo>
                <a:cubicBezTo>
                  <a:pt x="1469736" y="1722582"/>
                  <a:pt x="1586345" y="1773382"/>
                  <a:pt x="1586345" y="1773382"/>
                </a:cubicBezTo>
                <a:cubicBezTo>
                  <a:pt x="1668318" y="1810328"/>
                  <a:pt x="1810327" y="1879601"/>
                  <a:pt x="1911927" y="1918855"/>
                </a:cubicBezTo>
                <a:cubicBezTo>
                  <a:pt x="2013527" y="1958109"/>
                  <a:pt x="2092036" y="1983509"/>
                  <a:pt x="2195945" y="2008909"/>
                </a:cubicBezTo>
                <a:cubicBezTo>
                  <a:pt x="2299854" y="2034309"/>
                  <a:pt x="2406073" y="2057401"/>
                  <a:pt x="2535382" y="2071255"/>
                </a:cubicBezTo>
                <a:cubicBezTo>
                  <a:pt x="2664691" y="2085110"/>
                  <a:pt x="2818245" y="2088573"/>
                  <a:pt x="2971800" y="2092036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>
            <a:spLocks noChangeAspect="1"/>
          </p:cNvSpPr>
          <p:nvPr/>
        </p:nvSpPr>
        <p:spPr>
          <a:xfrm>
            <a:off x="4247081" y="1914464"/>
            <a:ext cx="75633" cy="756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Grupo 18"/>
          <p:cNvGrpSpPr/>
          <p:nvPr/>
        </p:nvGrpSpPr>
        <p:grpSpPr>
          <a:xfrm>
            <a:off x="8389193" y="417683"/>
            <a:ext cx="615873" cy="659779"/>
            <a:chOff x="7924037" y="650898"/>
            <a:chExt cx="711918" cy="962037"/>
          </a:xfrm>
        </p:grpSpPr>
        <p:grpSp>
          <p:nvGrpSpPr>
            <p:cNvPr id="22" name="34 Grupo"/>
            <p:cNvGrpSpPr/>
            <p:nvPr/>
          </p:nvGrpSpPr>
          <p:grpSpPr>
            <a:xfrm>
              <a:off x="7924037" y="650898"/>
              <a:ext cx="308056" cy="180245"/>
              <a:chOff x="8075924" y="2064191"/>
              <a:chExt cx="308056" cy="180245"/>
            </a:xfrm>
          </p:grpSpPr>
          <p:cxnSp>
            <p:nvCxnSpPr>
              <p:cNvPr id="28" name="35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36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37 Grupo"/>
            <p:cNvGrpSpPr/>
            <p:nvPr/>
          </p:nvGrpSpPr>
          <p:grpSpPr>
            <a:xfrm flipV="1">
              <a:off x="7957684" y="1432690"/>
              <a:ext cx="308056" cy="180245"/>
              <a:chOff x="8075924" y="2064191"/>
              <a:chExt cx="308056" cy="180245"/>
            </a:xfrm>
          </p:grpSpPr>
          <p:cxnSp>
            <p:nvCxnSpPr>
              <p:cNvPr id="26" name="38 Conector recto"/>
              <p:cNvCxnSpPr/>
              <p:nvPr/>
            </p:nvCxnSpPr>
            <p:spPr>
              <a:xfrm>
                <a:off x="8075924" y="2064191"/>
                <a:ext cx="308056" cy="2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39 Conector recto"/>
              <p:cNvCxnSpPr/>
              <p:nvPr/>
            </p:nvCxnSpPr>
            <p:spPr>
              <a:xfrm>
                <a:off x="8383979" y="2066306"/>
                <a:ext cx="0" cy="1781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40 Rectángulo"/>
            <p:cNvSpPr/>
            <p:nvPr/>
          </p:nvSpPr>
          <p:spPr>
            <a:xfrm>
              <a:off x="8148965" y="843019"/>
              <a:ext cx="190005" cy="605641"/>
            </a:xfrm>
            <a:prstGeom prst="rect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42 CuadroTexto"/>
            <p:cNvSpPr txBox="1"/>
            <p:nvPr/>
          </p:nvSpPr>
          <p:spPr>
            <a:xfrm>
              <a:off x="8451224" y="92177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/>
            </a:p>
          </p:txBody>
        </p:sp>
      </p:grpSp>
      <p:sp>
        <p:nvSpPr>
          <p:cNvPr id="30" name="Flecha abajo 29"/>
          <p:cNvSpPr/>
          <p:nvPr/>
        </p:nvSpPr>
        <p:spPr>
          <a:xfrm rot="20980543">
            <a:off x="4172578" y="2089381"/>
            <a:ext cx="476527" cy="932704"/>
          </a:xfrm>
          <a:prstGeom prst="down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9 Elipse"/>
          <p:cNvSpPr>
            <a:spLocks noChangeAspect="1"/>
          </p:cNvSpPr>
          <p:nvPr/>
        </p:nvSpPr>
        <p:spPr>
          <a:xfrm>
            <a:off x="4453918" y="3039686"/>
            <a:ext cx="89049" cy="89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Conector recto de flecha 31"/>
          <p:cNvCxnSpPr/>
          <p:nvPr/>
        </p:nvCxnSpPr>
        <p:spPr>
          <a:xfrm flipH="1" flipV="1">
            <a:off x="4542967" y="3128735"/>
            <a:ext cx="2817953" cy="1184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4 CuadroTexto"/>
          <p:cNvSpPr txBox="1"/>
          <p:nvPr/>
        </p:nvSpPr>
        <p:spPr>
          <a:xfrm>
            <a:off x="7432216" y="414919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s-ES" smtClean="0"/>
              <a:t> = 1</a:t>
            </a:r>
            <a:endParaRPr lang="es-ES"/>
          </a:p>
        </p:txBody>
      </p:sp>
      <p:grpSp>
        <p:nvGrpSpPr>
          <p:cNvPr id="34" name="Grupo 33"/>
          <p:cNvGrpSpPr/>
          <p:nvPr/>
        </p:nvGrpSpPr>
        <p:grpSpPr>
          <a:xfrm>
            <a:off x="6929226" y="4568150"/>
            <a:ext cx="2172892" cy="1194526"/>
            <a:chOff x="970269" y="2119897"/>
            <a:chExt cx="3900104" cy="1924509"/>
          </a:xfrm>
        </p:grpSpPr>
        <p:grpSp>
          <p:nvGrpSpPr>
            <p:cNvPr id="35" name="Grupo 34"/>
            <p:cNvGrpSpPr/>
            <p:nvPr/>
          </p:nvGrpSpPr>
          <p:grpSpPr>
            <a:xfrm>
              <a:off x="1574290" y="2429737"/>
              <a:ext cx="708558" cy="1066800"/>
              <a:chOff x="1911708" y="587423"/>
              <a:chExt cx="5733803" cy="1066800"/>
            </a:xfrm>
          </p:grpSpPr>
          <p:sp>
            <p:nvSpPr>
              <p:cNvPr id="75" name="24 Rectángulo"/>
              <p:cNvSpPr/>
              <p:nvPr/>
            </p:nvSpPr>
            <p:spPr>
              <a:xfrm>
                <a:off x="1911708" y="587423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27 Rectángulo"/>
              <p:cNvSpPr/>
              <p:nvPr/>
            </p:nvSpPr>
            <p:spPr>
              <a:xfrm>
                <a:off x="1921605" y="1559220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6" name="28 Grupo"/>
            <p:cNvGrpSpPr/>
            <p:nvPr/>
          </p:nvGrpSpPr>
          <p:grpSpPr>
            <a:xfrm flipH="1">
              <a:off x="3871156" y="2451508"/>
              <a:ext cx="284616" cy="62773"/>
              <a:chOff x="1934090" y="2176867"/>
              <a:chExt cx="284616" cy="62773"/>
            </a:xfrm>
          </p:grpSpPr>
          <p:sp>
            <p:nvSpPr>
              <p:cNvPr id="73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4" name="30 Conector recto"/>
              <p:cNvCxnSpPr>
                <a:stCxn id="73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31 Grupo"/>
            <p:cNvGrpSpPr/>
            <p:nvPr/>
          </p:nvGrpSpPr>
          <p:grpSpPr>
            <a:xfrm flipH="1">
              <a:off x="3892928" y="3423306"/>
              <a:ext cx="284616" cy="62773"/>
              <a:chOff x="1934090" y="2176867"/>
              <a:chExt cx="284616" cy="62773"/>
            </a:xfrm>
          </p:grpSpPr>
          <p:sp>
            <p:nvSpPr>
              <p:cNvPr id="71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2" name="33 Conector recto"/>
              <p:cNvCxnSpPr>
                <a:stCxn id="71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o 37"/>
            <p:cNvGrpSpPr/>
            <p:nvPr/>
          </p:nvGrpSpPr>
          <p:grpSpPr>
            <a:xfrm>
              <a:off x="4158455" y="2493212"/>
              <a:ext cx="711918" cy="962037"/>
              <a:chOff x="7924037" y="650898"/>
              <a:chExt cx="711918" cy="962037"/>
            </a:xfrm>
          </p:grpSpPr>
          <p:grpSp>
            <p:nvGrpSpPr>
              <p:cNvPr id="63" name="34 Grupo"/>
              <p:cNvGrpSpPr/>
              <p:nvPr/>
            </p:nvGrpSpPr>
            <p:grpSpPr>
              <a:xfrm>
                <a:off x="7924037" y="650898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69" name="35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36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37 Grupo"/>
              <p:cNvGrpSpPr/>
              <p:nvPr/>
            </p:nvGrpSpPr>
            <p:grpSpPr>
              <a:xfrm flipV="1">
                <a:off x="7957684" y="1432690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67" name="38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39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40 Rectángulo"/>
              <p:cNvSpPr/>
              <p:nvPr/>
            </p:nvSpPr>
            <p:spPr>
              <a:xfrm>
                <a:off x="8148965" y="843019"/>
                <a:ext cx="190005" cy="605641"/>
              </a:xfrm>
              <a:prstGeom prst="rect">
                <a:avLst/>
              </a:prstGeom>
              <a:solidFill>
                <a:srgbClr val="66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6" name="42 CuadroTexto"/>
              <p:cNvSpPr txBox="1"/>
              <p:nvPr/>
            </p:nvSpPr>
            <p:spPr>
              <a:xfrm>
                <a:off x="8451224" y="92177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2264960" y="2451508"/>
              <a:ext cx="306388" cy="1034571"/>
              <a:chOff x="7636738" y="609194"/>
              <a:chExt cx="306388" cy="1034571"/>
            </a:xfrm>
          </p:grpSpPr>
          <p:grpSp>
            <p:nvGrpSpPr>
              <p:cNvPr id="57" name="28 Grupo"/>
              <p:cNvGrpSpPr/>
              <p:nvPr/>
            </p:nvGrpSpPr>
            <p:grpSpPr>
              <a:xfrm flipH="1">
                <a:off x="7636738" y="609194"/>
                <a:ext cx="284616" cy="62773"/>
                <a:chOff x="1934090" y="2176867"/>
                <a:chExt cx="284616" cy="62773"/>
              </a:xfrm>
            </p:grpSpPr>
            <p:sp>
              <p:nvSpPr>
                <p:cNvPr id="61" name="29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62" name="30 Conector recto"/>
                <p:cNvCxnSpPr>
                  <a:stCxn id="61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31 Grupo"/>
              <p:cNvGrpSpPr/>
              <p:nvPr/>
            </p:nvGrpSpPr>
            <p:grpSpPr>
              <a:xfrm flipH="1">
                <a:off x="7658510" y="1580992"/>
                <a:ext cx="284616" cy="62773"/>
                <a:chOff x="1934090" y="2176867"/>
                <a:chExt cx="284616" cy="62773"/>
              </a:xfrm>
            </p:grpSpPr>
            <p:sp>
              <p:nvSpPr>
                <p:cNvPr id="59" name="32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60" name="33 Conector recto"/>
                <p:cNvCxnSpPr>
                  <a:stCxn id="59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upo 40"/>
            <p:cNvGrpSpPr/>
            <p:nvPr/>
          </p:nvGrpSpPr>
          <p:grpSpPr>
            <a:xfrm flipH="1">
              <a:off x="2493849" y="2451508"/>
              <a:ext cx="306388" cy="1034571"/>
              <a:chOff x="7636738" y="609194"/>
              <a:chExt cx="306388" cy="1034571"/>
            </a:xfrm>
          </p:grpSpPr>
          <p:grpSp>
            <p:nvGrpSpPr>
              <p:cNvPr id="50" name="28 Grupo"/>
              <p:cNvGrpSpPr/>
              <p:nvPr/>
            </p:nvGrpSpPr>
            <p:grpSpPr>
              <a:xfrm flipH="1">
                <a:off x="7636738" y="609194"/>
                <a:ext cx="284616" cy="62773"/>
                <a:chOff x="1934090" y="2176867"/>
                <a:chExt cx="284616" cy="62773"/>
              </a:xfrm>
            </p:grpSpPr>
            <p:sp>
              <p:nvSpPr>
                <p:cNvPr id="54" name="29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55" name="30 Conector recto"/>
                <p:cNvCxnSpPr>
                  <a:stCxn id="54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31 Grupo"/>
              <p:cNvGrpSpPr/>
              <p:nvPr/>
            </p:nvGrpSpPr>
            <p:grpSpPr>
              <a:xfrm flipH="1">
                <a:off x="7658510" y="1580992"/>
                <a:ext cx="284616" cy="62773"/>
                <a:chOff x="1934090" y="2176867"/>
                <a:chExt cx="284616" cy="62773"/>
              </a:xfrm>
            </p:grpSpPr>
            <p:sp>
              <p:nvSpPr>
                <p:cNvPr id="52" name="32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53" name="33 Conector recto"/>
                <p:cNvCxnSpPr>
                  <a:stCxn id="52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Rectángulo 42"/>
            <p:cNvSpPr/>
            <p:nvPr/>
          </p:nvSpPr>
          <p:spPr>
            <a:xfrm>
              <a:off x="2801673" y="2257821"/>
              <a:ext cx="1081358" cy="141316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6" name="Conector recto 45"/>
            <p:cNvCxnSpPr/>
            <p:nvPr/>
          </p:nvCxnSpPr>
          <p:spPr>
            <a:xfrm>
              <a:off x="4124385" y="2135137"/>
              <a:ext cx="0" cy="19092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2539425" y="2119897"/>
              <a:ext cx="0" cy="19092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>
              <a:endCxn id="75" idx="1"/>
            </p:cNvCxnSpPr>
            <p:nvPr/>
          </p:nvCxnSpPr>
          <p:spPr>
            <a:xfrm>
              <a:off x="970269" y="2477238"/>
              <a:ext cx="604021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979181" y="3443378"/>
              <a:ext cx="604021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CuadroTexto 76"/>
          <p:cNvSpPr txBox="1"/>
          <p:nvPr/>
        </p:nvSpPr>
        <p:spPr>
          <a:xfrm>
            <a:off x="3840425" y="227024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8028598" y="465375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adroTexto 58"/>
          <p:cNvSpPr txBox="1"/>
          <p:nvPr/>
        </p:nvSpPr>
        <p:spPr>
          <a:xfrm>
            <a:off x="1984603" y="1172286"/>
            <a:ext cx="16037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smtClean="0"/>
              <a:t>POSIBLES REDES</a:t>
            </a:r>
          </a:p>
          <a:p>
            <a:pPr algn="ctr"/>
            <a:r>
              <a:rPr lang="es-ES" sz="1400" b="1" smtClean="0"/>
              <a:t>ADAPTADORAS DE </a:t>
            </a:r>
          </a:p>
          <a:p>
            <a:pPr algn="ctr"/>
            <a:r>
              <a:rPr lang="es-ES" sz="1400" b="1" smtClean="0"/>
              <a:t>DOS ELEMENTOS</a:t>
            </a:r>
            <a:endParaRPr lang="es-ES" sz="1400" b="1"/>
          </a:p>
        </p:txBody>
      </p:sp>
      <p:cxnSp>
        <p:nvCxnSpPr>
          <p:cNvPr id="60" name="Conector recto de flecha 59"/>
          <p:cNvCxnSpPr>
            <a:stCxn id="59" idx="2"/>
          </p:cNvCxnSpPr>
          <p:nvPr/>
        </p:nvCxnSpPr>
        <p:spPr>
          <a:xfrm>
            <a:off x="2786458" y="1910950"/>
            <a:ext cx="0" cy="7659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o 67"/>
          <p:cNvGrpSpPr/>
          <p:nvPr/>
        </p:nvGrpSpPr>
        <p:grpSpPr>
          <a:xfrm>
            <a:off x="108918" y="2075086"/>
            <a:ext cx="4164912" cy="2336557"/>
            <a:chOff x="2084692" y="1989543"/>
            <a:chExt cx="4164912" cy="2336557"/>
          </a:xfrm>
        </p:grpSpPr>
        <p:grpSp>
          <p:nvGrpSpPr>
            <p:cNvPr id="18" name="Grupo 17"/>
            <p:cNvGrpSpPr/>
            <p:nvPr/>
          </p:nvGrpSpPr>
          <p:grpSpPr>
            <a:xfrm>
              <a:off x="2953521" y="2299383"/>
              <a:ext cx="708558" cy="1066800"/>
              <a:chOff x="1911708" y="587423"/>
              <a:chExt cx="5733803" cy="1066800"/>
            </a:xfrm>
          </p:grpSpPr>
          <p:sp>
            <p:nvSpPr>
              <p:cNvPr id="53" name="24 Rectángulo"/>
              <p:cNvSpPr/>
              <p:nvPr/>
            </p:nvSpPr>
            <p:spPr>
              <a:xfrm>
                <a:off x="1911708" y="587423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4" name="27 Rectángulo"/>
              <p:cNvSpPr/>
              <p:nvPr/>
            </p:nvSpPr>
            <p:spPr>
              <a:xfrm>
                <a:off x="1921605" y="1559220"/>
                <a:ext cx="5723906" cy="95003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9" name="28 Grupo"/>
            <p:cNvGrpSpPr/>
            <p:nvPr/>
          </p:nvGrpSpPr>
          <p:grpSpPr>
            <a:xfrm flipH="1">
              <a:off x="5250387" y="2321154"/>
              <a:ext cx="284616" cy="62773"/>
              <a:chOff x="1934090" y="2176867"/>
              <a:chExt cx="284616" cy="62773"/>
            </a:xfrm>
          </p:grpSpPr>
          <p:sp>
            <p:nvSpPr>
              <p:cNvPr id="51" name="29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2" name="30 Conector recto"/>
              <p:cNvCxnSpPr>
                <a:stCxn id="51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31 Grupo"/>
            <p:cNvGrpSpPr/>
            <p:nvPr/>
          </p:nvGrpSpPr>
          <p:grpSpPr>
            <a:xfrm flipH="1">
              <a:off x="5272159" y="3292952"/>
              <a:ext cx="284616" cy="62773"/>
              <a:chOff x="1934090" y="2176867"/>
              <a:chExt cx="284616" cy="62773"/>
            </a:xfrm>
          </p:grpSpPr>
          <p:sp>
            <p:nvSpPr>
              <p:cNvPr id="49" name="32 Elipse"/>
              <p:cNvSpPr>
                <a:spLocks noChangeAspect="1"/>
              </p:cNvSpPr>
              <p:nvPr/>
            </p:nvSpPr>
            <p:spPr>
              <a:xfrm>
                <a:off x="1934090" y="2176867"/>
                <a:ext cx="62773" cy="6277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0" name="33 Conector recto"/>
              <p:cNvCxnSpPr>
                <a:stCxn id="49" idx="6"/>
              </p:cNvCxnSpPr>
              <p:nvPr/>
            </p:nvCxnSpPr>
            <p:spPr>
              <a:xfrm flipV="1">
                <a:off x="1996863" y="2206831"/>
                <a:ext cx="221843" cy="1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o 20"/>
            <p:cNvGrpSpPr/>
            <p:nvPr/>
          </p:nvGrpSpPr>
          <p:grpSpPr>
            <a:xfrm>
              <a:off x="5537686" y="2362858"/>
              <a:ext cx="711918" cy="962037"/>
              <a:chOff x="7924037" y="650898"/>
              <a:chExt cx="711918" cy="962037"/>
            </a:xfrm>
          </p:grpSpPr>
          <p:grpSp>
            <p:nvGrpSpPr>
              <p:cNvPr id="41" name="34 Grupo"/>
              <p:cNvGrpSpPr/>
              <p:nvPr/>
            </p:nvGrpSpPr>
            <p:grpSpPr>
              <a:xfrm>
                <a:off x="7924037" y="650898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47" name="35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36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37 Grupo"/>
              <p:cNvGrpSpPr/>
              <p:nvPr/>
            </p:nvGrpSpPr>
            <p:grpSpPr>
              <a:xfrm flipV="1">
                <a:off x="7957684" y="1432690"/>
                <a:ext cx="308056" cy="180245"/>
                <a:chOff x="8075924" y="2064191"/>
                <a:chExt cx="308056" cy="180245"/>
              </a:xfrm>
            </p:grpSpPr>
            <p:cxnSp>
              <p:nvCxnSpPr>
                <p:cNvPr id="45" name="38 Conector recto"/>
                <p:cNvCxnSpPr/>
                <p:nvPr/>
              </p:nvCxnSpPr>
              <p:spPr>
                <a:xfrm>
                  <a:off x="8075924" y="2064191"/>
                  <a:ext cx="308056" cy="21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39 Conector recto"/>
                <p:cNvCxnSpPr/>
                <p:nvPr/>
              </p:nvCxnSpPr>
              <p:spPr>
                <a:xfrm>
                  <a:off x="8383979" y="2066306"/>
                  <a:ext cx="0" cy="1781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40 Rectángulo"/>
              <p:cNvSpPr/>
              <p:nvPr/>
            </p:nvSpPr>
            <p:spPr>
              <a:xfrm>
                <a:off x="8148965" y="843019"/>
                <a:ext cx="190005" cy="605641"/>
              </a:xfrm>
              <a:prstGeom prst="rect">
                <a:avLst/>
              </a:prstGeom>
              <a:solidFill>
                <a:srgbClr val="66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2 CuadroTexto"/>
              <p:cNvSpPr txBox="1"/>
              <p:nvPr/>
            </p:nvSpPr>
            <p:spPr>
              <a:xfrm>
                <a:off x="8451224" y="92177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E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43 CuadroTexto"/>
                <p:cNvSpPr txBox="1"/>
                <p:nvPr/>
              </p:nvSpPr>
              <p:spPr>
                <a:xfrm>
                  <a:off x="2084692" y="2648768"/>
                  <a:ext cx="877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s-ES" smtClean="0"/>
                    <a:t> =  1 </a:t>
                  </a:r>
                  <a:endParaRPr lang="es-ES"/>
                </a:p>
              </p:txBody>
            </p:sp>
          </mc:Choice>
          <mc:Fallback xmlns="">
            <p:sp>
              <p:nvSpPr>
                <p:cNvPr id="22" name="4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692" y="2648768"/>
                  <a:ext cx="877741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10000" r="-4167" b="-26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upo 23"/>
            <p:cNvGrpSpPr/>
            <p:nvPr/>
          </p:nvGrpSpPr>
          <p:grpSpPr>
            <a:xfrm>
              <a:off x="3644191" y="2321154"/>
              <a:ext cx="306388" cy="1034571"/>
              <a:chOff x="7636738" y="609194"/>
              <a:chExt cx="306388" cy="1034571"/>
            </a:xfrm>
          </p:grpSpPr>
          <p:grpSp>
            <p:nvGrpSpPr>
              <p:cNvPr id="35" name="28 Grupo"/>
              <p:cNvGrpSpPr/>
              <p:nvPr/>
            </p:nvGrpSpPr>
            <p:grpSpPr>
              <a:xfrm flipH="1">
                <a:off x="7636738" y="609194"/>
                <a:ext cx="284616" cy="62773"/>
                <a:chOff x="1934090" y="2176867"/>
                <a:chExt cx="284616" cy="62773"/>
              </a:xfrm>
            </p:grpSpPr>
            <p:sp>
              <p:nvSpPr>
                <p:cNvPr id="39" name="29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40" name="30 Conector recto"/>
                <p:cNvCxnSpPr>
                  <a:stCxn id="39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31 Grupo"/>
              <p:cNvGrpSpPr/>
              <p:nvPr/>
            </p:nvGrpSpPr>
            <p:grpSpPr>
              <a:xfrm flipH="1">
                <a:off x="7658510" y="1580992"/>
                <a:ext cx="284616" cy="62773"/>
                <a:chOff x="1934090" y="2176867"/>
                <a:chExt cx="284616" cy="62773"/>
              </a:xfrm>
            </p:grpSpPr>
            <p:sp>
              <p:nvSpPr>
                <p:cNvPr id="37" name="32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38" name="33 Conector recto"/>
                <p:cNvCxnSpPr>
                  <a:stCxn id="37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upo 24"/>
            <p:cNvGrpSpPr/>
            <p:nvPr/>
          </p:nvGrpSpPr>
          <p:grpSpPr>
            <a:xfrm flipH="1">
              <a:off x="3873080" y="2321154"/>
              <a:ext cx="306388" cy="1034571"/>
              <a:chOff x="7636738" y="609194"/>
              <a:chExt cx="306388" cy="1034571"/>
            </a:xfrm>
          </p:grpSpPr>
          <p:grpSp>
            <p:nvGrpSpPr>
              <p:cNvPr id="29" name="28 Grupo"/>
              <p:cNvGrpSpPr/>
              <p:nvPr/>
            </p:nvGrpSpPr>
            <p:grpSpPr>
              <a:xfrm flipH="1">
                <a:off x="7636738" y="609194"/>
                <a:ext cx="284616" cy="62773"/>
                <a:chOff x="1934090" y="2176867"/>
                <a:chExt cx="284616" cy="62773"/>
              </a:xfrm>
            </p:grpSpPr>
            <p:sp>
              <p:nvSpPr>
                <p:cNvPr id="33" name="29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34" name="30 Conector recto"/>
                <p:cNvCxnSpPr>
                  <a:stCxn id="33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31 Grupo"/>
              <p:cNvGrpSpPr/>
              <p:nvPr/>
            </p:nvGrpSpPr>
            <p:grpSpPr>
              <a:xfrm flipH="1">
                <a:off x="7658510" y="1580992"/>
                <a:ext cx="284616" cy="62773"/>
                <a:chOff x="1934090" y="2176867"/>
                <a:chExt cx="284616" cy="62773"/>
              </a:xfrm>
            </p:grpSpPr>
            <p:sp>
              <p:nvSpPr>
                <p:cNvPr id="31" name="32 Elipse"/>
                <p:cNvSpPr>
                  <a:spLocks noChangeAspect="1"/>
                </p:cNvSpPr>
                <p:nvPr/>
              </p:nvSpPr>
              <p:spPr>
                <a:xfrm>
                  <a:off x="1934090" y="2176867"/>
                  <a:ext cx="62773" cy="62773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32" name="33 Conector recto"/>
                <p:cNvCxnSpPr>
                  <a:stCxn id="31" idx="6"/>
                </p:cNvCxnSpPr>
                <p:nvPr/>
              </p:nvCxnSpPr>
              <p:spPr>
                <a:xfrm flipV="1">
                  <a:off x="1996863" y="2206831"/>
                  <a:ext cx="221843" cy="14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Rectángulo 25"/>
            <p:cNvSpPr/>
            <p:nvPr/>
          </p:nvSpPr>
          <p:spPr>
            <a:xfrm>
              <a:off x="4180904" y="2127467"/>
              <a:ext cx="1081358" cy="141316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5503616" y="2004783"/>
              <a:ext cx="0" cy="19092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3918656" y="1989543"/>
              <a:ext cx="0" cy="19092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4 CuadroTexto"/>
                <p:cNvSpPr txBox="1"/>
                <p:nvPr/>
              </p:nvSpPr>
              <p:spPr>
                <a:xfrm>
                  <a:off x="3743335" y="395676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62" name="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335" y="3956768"/>
                  <a:ext cx="3658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Conector recto 65"/>
            <p:cNvCxnSpPr>
              <a:endCxn id="53" idx="1"/>
            </p:cNvCxnSpPr>
            <p:nvPr/>
          </p:nvCxnSpPr>
          <p:spPr>
            <a:xfrm>
              <a:off x="2349500" y="2346884"/>
              <a:ext cx="604021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>
              <a:off x="2358412" y="3313024"/>
              <a:ext cx="604021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160 CuadroTexto"/>
              <p:cNvSpPr txBox="1"/>
              <p:nvPr/>
            </p:nvSpPr>
            <p:spPr>
              <a:xfrm>
                <a:off x="2996562" y="3917589"/>
                <a:ext cx="1740895" cy="36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S" smtClean="0"/>
                  <a:t>  =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/>
                      </a:rPr>
                      <m:t>0.5+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j</m:t>
                    </m:r>
                    <m:r>
                      <a:rPr lang="es-ES" b="0" i="0" smtClean="0">
                        <a:latin typeface="Cambria Math"/>
                      </a:rPr>
                      <m:t> 0.</m:t>
                    </m:r>
                  </m:oMath>
                </a14:m>
                <a:r>
                  <a:rPr lang="es-ES" smtClean="0"/>
                  <a:t>7            </a:t>
                </a:r>
                <a:endParaRPr lang="es-ES"/>
              </a:p>
            </p:txBody>
          </p:sp>
        </mc:Choice>
        <mc:Fallback xmlns="">
          <p:sp>
            <p:nvSpPr>
              <p:cNvPr id="161" name="1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62" y="3917589"/>
                <a:ext cx="1740895" cy="36888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161 CuadroTexto"/>
          <p:cNvSpPr txBox="1"/>
          <p:nvPr/>
        </p:nvSpPr>
        <p:spPr>
          <a:xfrm>
            <a:off x="5949454" y="12631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serie</a:t>
            </a:r>
            <a:endParaRPr lang="es-ES" sz="1600"/>
          </a:p>
        </p:txBody>
      </p:sp>
      <p:sp>
        <p:nvSpPr>
          <p:cNvPr id="3" name="2 CuadroTexto"/>
          <p:cNvSpPr txBox="1"/>
          <p:nvPr/>
        </p:nvSpPr>
        <p:spPr>
          <a:xfrm>
            <a:off x="6006945" y="825658"/>
            <a:ext cx="86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paralelo</a:t>
            </a:r>
            <a:endParaRPr lang="es-ES" sz="1600"/>
          </a:p>
        </p:txBody>
      </p:sp>
      <p:grpSp>
        <p:nvGrpSpPr>
          <p:cNvPr id="7" name="Grupo 6"/>
          <p:cNvGrpSpPr/>
          <p:nvPr/>
        </p:nvGrpSpPr>
        <p:grpSpPr>
          <a:xfrm>
            <a:off x="5255098" y="422590"/>
            <a:ext cx="3445755" cy="5912102"/>
            <a:chOff x="5255098" y="422590"/>
            <a:chExt cx="3445755" cy="5912102"/>
          </a:xfrm>
        </p:grpSpPr>
        <p:grpSp>
          <p:nvGrpSpPr>
            <p:cNvPr id="69" name="Grupo 68"/>
            <p:cNvGrpSpPr/>
            <p:nvPr/>
          </p:nvGrpSpPr>
          <p:grpSpPr>
            <a:xfrm>
              <a:off x="5375486" y="2126667"/>
              <a:ext cx="1180338" cy="1003958"/>
              <a:chOff x="5082356" y="1993899"/>
              <a:chExt cx="1180338" cy="1003958"/>
            </a:xfrm>
          </p:grpSpPr>
          <p:grpSp>
            <p:nvGrpSpPr>
              <p:cNvPr id="70" name="Grupo 69"/>
              <p:cNvGrpSpPr/>
              <p:nvPr/>
            </p:nvGrpSpPr>
            <p:grpSpPr>
              <a:xfrm rot="16200000">
                <a:off x="5741461" y="1713442"/>
                <a:ext cx="240775" cy="801690"/>
                <a:chOff x="1346200" y="3245535"/>
                <a:chExt cx="365058" cy="901555"/>
              </a:xfrm>
            </p:grpSpPr>
            <p:grpSp>
              <p:nvGrpSpPr>
                <p:cNvPr id="87" name="Grupo 86"/>
                <p:cNvGrpSpPr/>
                <p:nvPr/>
              </p:nvGrpSpPr>
              <p:grpSpPr>
                <a:xfrm>
                  <a:off x="1346200" y="3632200"/>
                  <a:ext cx="365058" cy="128225"/>
                  <a:chOff x="1231900" y="3627778"/>
                  <a:chExt cx="479358" cy="132647"/>
                </a:xfrm>
              </p:grpSpPr>
              <p:cxnSp>
                <p:nvCxnSpPr>
                  <p:cNvPr id="90" name="Conector recto 89"/>
                  <p:cNvCxnSpPr/>
                  <p:nvPr/>
                </p:nvCxnSpPr>
                <p:spPr>
                  <a:xfrm>
                    <a:off x="1231900" y="3627778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ector recto 90"/>
                  <p:cNvCxnSpPr/>
                  <p:nvPr/>
                </p:nvCxnSpPr>
                <p:spPr>
                  <a:xfrm>
                    <a:off x="1231900" y="3760425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Conector recto 87"/>
                <p:cNvCxnSpPr/>
                <p:nvPr/>
              </p:nvCxnSpPr>
              <p:spPr>
                <a:xfrm>
                  <a:off x="1549400" y="324553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ector recto 88"/>
                <p:cNvCxnSpPr/>
                <p:nvPr/>
              </p:nvCxnSpPr>
              <p:spPr>
                <a:xfrm>
                  <a:off x="1549400" y="376042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o 70"/>
              <p:cNvGrpSpPr/>
              <p:nvPr/>
            </p:nvGrpSpPr>
            <p:grpSpPr>
              <a:xfrm rot="16200000">
                <a:off x="4990124" y="2401278"/>
                <a:ext cx="902357" cy="290800"/>
                <a:chOff x="1711258" y="2197822"/>
                <a:chExt cx="1222442" cy="339461"/>
              </a:xfrm>
            </p:grpSpPr>
            <p:grpSp>
              <p:nvGrpSpPr>
                <p:cNvPr id="74" name="Grupo 73"/>
                <p:cNvGrpSpPr/>
                <p:nvPr/>
              </p:nvGrpSpPr>
              <p:grpSpPr>
                <a:xfrm>
                  <a:off x="1970431" y="2197822"/>
                  <a:ext cx="704096" cy="339461"/>
                  <a:chOff x="1656267" y="3744027"/>
                  <a:chExt cx="838529" cy="452218"/>
                </a:xfrm>
              </p:grpSpPr>
              <p:sp>
                <p:nvSpPr>
                  <p:cNvPr id="77" name="72 Arco"/>
                  <p:cNvSpPr/>
                  <p:nvPr/>
                </p:nvSpPr>
                <p:spPr>
                  <a:xfrm flipH="1">
                    <a:off x="1656267" y="3764707"/>
                    <a:ext cx="253185" cy="425627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grpSp>
                <p:nvGrpSpPr>
                  <p:cNvPr id="78" name="74 Grupo"/>
                  <p:cNvGrpSpPr/>
                  <p:nvPr/>
                </p:nvGrpSpPr>
                <p:grpSpPr>
                  <a:xfrm flipH="1">
                    <a:off x="2241270" y="3744027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85" name="75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86" name="76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79" name="77 Grupo"/>
                  <p:cNvGrpSpPr/>
                  <p:nvPr/>
                </p:nvGrpSpPr>
                <p:grpSpPr>
                  <a:xfrm flipH="1">
                    <a:off x="2043170" y="3754031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83" name="78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84" name="79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80" name="80 Grupo"/>
                  <p:cNvGrpSpPr/>
                  <p:nvPr/>
                </p:nvGrpSpPr>
                <p:grpSpPr>
                  <a:xfrm flipH="1">
                    <a:off x="1848412" y="3759488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81" name="81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82" name="82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cxnSp>
              <p:nvCxnSpPr>
                <p:cNvPr id="75" name="Conector recto 74"/>
                <p:cNvCxnSpPr/>
                <p:nvPr/>
              </p:nvCxnSpPr>
              <p:spPr>
                <a:xfrm>
                  <a:off x="2674527" y="2373096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cto 75"/>
                <p:cNvCxnSpPr/>
                <p:nvPr/>
              </p:nvCxnSpPr>
              <p:spPr>
                <a:xfrm>
                  <a:off x="1711258" y="2383487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Conector recto 71"/>
              <p:cNvCxnSpPr/>
              <p:nvPr/>
            </p:nvCxnSpPr>
            <p:spPr>
              <a:xfrm>
                <a:off x="5118100" y="2997857"/>
                <a:ext cx="11445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/>
              <p:cNvCxnSpPr/>
              <p:nvPr/>
            </p:nvCxnSpPr>
            <p:spPr>
              <a:xfrm flipH="1">
                <a:off x="5082356" y="2095499"/>
                <a:ext cx="372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upo 91"/>
            <p:cNvGrpSpPr/>
            <p:nvPr/>
          </p:nvGrpSpPr>
          <p:grpSpPr>
            <a:xfrm>
              <a:off x="7414658" y="2127850"/>
              <a:ext cx="1286195" cy="960740"/>
              <a:chOff x="5043358" y="3506706"/>
              <a:chExt cx="1286195" cy="960740"/>
            </a:xfrm>
          </p:grpSpPr>
          <p:grpSp>
            <p:nvGrpSpPr>
              <p:cNvPr id="93" name="Grupo 92"/>
              <p:cNvGrpSpPr/>
              <p:nvPr/>
            </p:nvGrpSpPr>
            <p:grpSpPr>
              <a:xfrm>
                <a:off x="5427196" y="3506706"/>
                <a:ext cx="902357" cy="290800"/>
                <a:chOff x="1711258" y="2197822"/>
                <a:chExt cx="1222442" cy="339461"/>
              </a:xfrm>
            </p:grpSpPr>
            <p:grpSp>
              <p:nvGrpSpPr>
                <p:cNvPr id="102" name="Grupo 101"/>
                <p:cNvGrpSpPr/>
                <p:nvPr/>
              </p:nvGrpSpPr>
              <p:grpSpPr>
                <a:xfrm>
                  <a:off x="1970431" y="2197822"/>
                  <a:ext cx="704096" cy="339461"/>
                  <a:chOff x="1656267" y="3744027"/>
                  <a:chExt cx="838529" cy="452218"/>
                </a:xfrm>
              </p:grpSpPr>
              <p:sp>
                <p:nvSpPr>
                  <p:cNvPr id="105" name="72 Arco"/>
                  <p:cNvSpPr/>
                  <p:nvPr/>
                </p:nvSpPr>
                <p:spPr>
                  <a:xfrm flipH="1">
                    <a:off x="1656267" y="3764707"/>
                    <a:ext cx="253185" cy="425627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grpSp>
                <p:nvGrpSpPr>
                  <p:cNvPr id="106" name="74 Grupo"/>
                  <p:cNvGrpSpPr/>
                  <p:nvPr/>
                </p:nvGrpSpPr>
                <p:grpSpPr>
                  <a:xfrm flipH="1">
                    <a:off x="2241270" y="3744027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113" name="75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4" name="76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107" name="77 Grupo"/>
                  <p:cNvGrpSpPr/>
                  <p:nvPr/>
                </p:nvGrpSpPr>
                <p:grpSpPr>
                  <a:xfrm flipH="1">
                    <a:off x="2043170" y="3754031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111" name="78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2" name="79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108" name="80 Grupo"/>
                  <p:cNvGrpSpPr/>
                  <p:nvPr/>
                </p:nvGrpSpPr>
                <p:grpSpPr>
                  <a:xfrm flipH="1">
                    <a:off x="1848412" y="3759488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109" name="81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0" name="82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cxnSp>
              <p:nvCxnSpPr>
                <p:cNvPr id="103" name="Conector recto 102"/>
                <p:cNvCxnSpPr/>
                <p:nvPr/>
              </p:nvCxnSpPr>
              <p:spPr>
                <a:xfrm>
                  <a:off x="2674527" y="2373096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ector recto 103"/>
                <p:cNvCxnSpPr/>
                <p:nvPr/>
              </p:nvCxnSpPr>
              <p:spPr>
                <a:xfrm>
                  <a:off x="1711258" y="2383487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upo 93"/>
              <p:cNvGrpSpPr/>
              <p:nvPr/>
            </p:nvGrpSpPr>
            <p:grpSpPr>
              <a:xfrm rot="10800000">
                <a:off x="5309201" y="3665756"/>
                <a:ext cx="240775" cy="801690"/>
                <a:chOff x="1346200" y="3245535"/>
                <a:chExt cx="365058" cy="901555"/>
              </a:xfrm>
            </p:grpSpPr>
            <p:grpSp>
              <p:nvGrpSpPr>
                <p:cNvPr id="97" name="Grupo 96"/>
                <p:cNvGrpSpPr/>
                <p:nvPr/>
              </p:nvGrpSpPr>
              <p:grpSpPr>
                <a:xfrm>
                  <a:off x="1346200" y="3632200"/>
                  <a:ext cx="365058" cy="128225"/>
                  <a:chOff x="1231900" y="3627778"/>
                  <a:chExt cx="479358" cy="132647"/>
                </a:xfrm>
              </p:grpSpPr>
              <p:cxnSp>
                <p:nvCxnSpPr>
                  <p:cNvPr id="100" name="Conector recto 99"/>
                  <p:cNvCxnSpPr/>
                  <p:nvPr/>
                </p:nvCxnSpPr>
                <p:spPr>
                  <a:xfrm>
                    <a:off x="1231900" y="3627778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ector recto 100"/>
                  <p:cNvCxnSpPr/>
                  <p:nvPr/>
                </p:nvCxnSpPr>
                <p:spPr>
                  <a:xfrm>
                    <a:off x="1231900" y="3760425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Conector recto 97"/>
                <p:cNvCxnSpPr/>
                <p:nvPr/>
              </p:nvCxnSpPr>
              <p:spPr>
                <a:xfrm>
                  <a:off x="1549400" y="324553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ector recto 98"/>
                <p:cNvCxnSpPr/>
                <p:nvPr/>
              </p:nvCxnSpPr>
              <p:spPr>
                <a:xfrm>
                  <a:off x="1549400" y="376042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Conector recto 94"/>
              <p:cNvCxnSpPr/>
              <p:nvPr/>
            </p:nvCxnSpPr>
            <p:spPr>
              <a:xfrm>
                <a:off x="5118100" y="4467446"/>
                <a:ext cx="11445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95"/>
              <p:cNvCxnSpPr/>
              <p:nvPr/>
            </p:nvCxnSpPr>
            <p:spPr>
              <a:xfrm flipH="1">
                <a:off x="5043358" y="3665756"/>
                <a:ext cx="372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5"/>
            <p:cNvGrpSpPr/>
            <p:nvPr/>
          </p:nvGrpSpPr>
          <p:grpSpPr>
            <a:xfrm>
              <a:off x="5445066" y="479415"/>
              <a:ext cx="1174287" cy="940291"/>
              <a:chOff x="5271275" y="531383"/>
              <a:chExt cx="1174287" cy="940291"/>
            </a:xfrm>
          </p:grpSpPr>
          <p:grpSp>
            <p:nvGrpSpPr>
              <p:cNvPr id="169" name="Grupo 168"/>
              <p:cNvGrpSpPr/>
              <p:nvPr/>
            </p:nvGrpSpPr>
            <p:grpSpPr>
              <a:xfrm rot="16200000">
                <a:off x="5924329" y="250926"/>
                <a:ext cx="240775" cy="801690"/>
                <a:chOff x="1346200" y="3245535"/>
                <a:chExt cx="365058" cy="901555"/>
              </a:xfrm>
            </p:grpSpPr>
            <p:grpSp>
              <p:nvGrpSpPr>
                <p:cNvPr id="186" name="Grupo 185"/>
                <p:cNvGrpSpPr/>
                <p:nvPr/>
              </p:nvGrpSpPr>
              <p:grpSpPr>
                <a:xfrm>
                  <a:off x="1346200" y="3632200"/>
                  <a:ext cx="365058" cy="128225"/>
                  <a:chOff x="1231900" y="3627778"/>
                  <a:chExt cx="479358" cy="132647"/>
                </a:xfrm>
              </p:grpSpPr>
              <p:cxnSp>
                <p:nvCxnSpPr>
                  <p:cNvPr id="189" name="Conector recto 188"/>
                  <p:cNvCxnSpPr/>
                  <p:nvPr/>
                </p:nvCxnSpPr>
                <p:spPr>
                  <a:xfrm>
                    <a:off x="1231900" y="3627778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cto 189"/>
                  <p:cNvCxnSpPr/>
                  <p:nvPr/>
                </p:nvCxnSpPr>
                <p:spPr>
                  <a:xfrm>
                    <a:off x="1231900" y="3760425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7" name="Conector recto 186"/>
                <p:cNvCxnSpPr/>
                <p:nvPr/>
              </p:nvCxnSpPr>
              <p:spPr>
                <a:xfrm>
                  <a:off x="1549400" y="324553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Conector recto 187"/>
                <p:cNvCxnSpPr/>
                <p:nvPr/>
              </p:nvCxnSpPr>
              <p:spPr>
                <a:xfrm>
                  <a:off x="1549400" y="376042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Conector recto 170"/>
              <p:cNvCxnSpPr/>
              <p:nvPr/>
            </p:nvCxnSpPr>
            <p:spPr>
              <a:xfrm>
                <a:off x="5271275" y="1471674"/>
                <a:ext cx="11445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ector recto 171"/>
              <p:cNvCxnSpPr/>
              <p:nvPr/>
            </p:nvCxnSpPr>
            <p:spPr>
              <a:xfrm flipH="1">
                <a:off x="5271275" y="633143"/>
                <a:ext cx="372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" name="Grupo 190"/>
              <p:cNvGrpSpPr/>
              <p:nvPr/>
            </p:nvGrpSpPr>
            <p:grpSpPr>
              <a:xfrm rot="10800000">
                <a:off x="5551089" y="645405"/>
                <a:ext cx="240775" cy="801690"/>
                <a:chOff x="1346200" y="3245535"/>
                <a:chExt cx="365058" cy="901555"/>
              </a:xfrm>
            </p:grpSpPr>
            <p:grpSp>
              <p:nvGrpSpPr>
                <p:cNvPr id="192" name="Grupo 191"/>
                <p:cNvGrpSpPr/>
                <p:nvPr/>
              </p:nvGrpSpPr>
              <p:grpSpPr>
                <a:xfrm>
                  <a:off x="1346200" y="3632200"/>
                  <a:ext cx="365058" cy="128225"/>
                  <a:chOff x="1231900" y="3627778"/>
                  <a:chExt cx="479358" cy="132647"/>
                </a:xfrm>
              </p:grpSpPr>
              <p:cxnSp>
                <p:nvCxnSpPr>
                  <p:cNvPr id="195" name="Conector recto 194"/>
                  <p:cNvCxnSpPr/>
                  <p:nvPr/>
                </p:nvCxnSpPr>
                <p:spPr>
                  <a:xfrm>
                    <a:off x="1231900" y="3627778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cto 195"/>
                  <p:cNvCxnSpPr/>
                  <p:nvPr/>
                </p:nvCxnSpPr>
                <p:spPr>
                  <a:xfrm>
                    <a:off x="1231900" y="3760425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3" name="Conector recto 192"/>
                <p:cNvCxnSpPr/>
                <p:nvPr/>
              </p:nvCxnSpPr>
              <p:spPr>
                <a:xfrm>
                  <a:off x="1549400" y="324553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ector recto 193"/>
                <p:cNvCxnSpPr/>
                <p:nvPr/>
              </p:nvCxnSpPr>
              <p:spPr>
                <a:xfrm>
                  <a:off x="1549400" y="376042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upo 4"/>
            <p:cNvGrpSpPr/>
            <p:nvPr/>
          </p:nvGrpSpPr>
          <p:grpSpPr>
            <a:xfrm>
              <a:off x="7388486" y="422590"/>
              <a:ext cx="1286195" cy="1072906"/>
              <a:chOff x="4926164" y="3378547"/>
              <a:chExt cx="1286195" cy="1072906"/>
            </a:xfrm>
          </p:grpSpPr>
          <p:grpSp>
            <p:nvGrpSpPr>
              <p:cNvPr id="170" name="Grupo 169"/>
              <p:cNvGrpSpPr/>
              <p:nvPr/>
            </p:nvGrpSpPr>
            <p:grpSpPr>
              <a:xfrm rot="16200000">
                <a:off x="4800711" y="3854875"/>
                <a:ext cx="902357" cy="290800"/>
                <a:chOff x="1711258" y="2197822"/>
                <a:chExt cx="1222442" cy="339461"/>
              </a:xfrm>
            </p:grpSpPr>
            <p:grpSp>
              <p:nvGrpSpPr>
                <p:cNvPr id="173" name="Grupo 172"/>
                <p:cNvGrpSpPr/>
                <p:nvPr/>
              </p:nvGrpSpPr>
              <p:grpSpPr>
                <a:xfrm>
                  <a:off x="1970431" y="2197822"/>
                  <a:ext cx="704096" cy="339461"/>
                  <a:chOff x="1656267" y="3744027"/>
                  <a:chExt cx="838529" cy="452218"/>
                </a:xfrm>
              </p:grpSpPr>
              <p:sp>
                <p:nvSpPr>
                  <p:cNvPr id="176" name="72 Arco"/>
                  <p:cNvSpPr/>
                  <p:nvPr/>
                </p:nvSpPr>
                <p:spPr>
                  <a:xfrm flipH="1">
                    <a:off x="1656267" y="3764707"/>
                    <a:ext cx="253185" cy="425627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grpSp>
                <p:nvGrpSpPr>
                  <p:cNvPr id="177" name="74 Grupo"/>
                  <p:cNvGrpSpPr/>
                  <p:nvPr/>
                </p:nvGrpSpPr>
                <p:grpSpPr>
                  <a:xfrm flipH="1">
                    <a:off x="2241270" y="3744027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184" name="75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85" name="76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178" name="77 Grupo"/>
                  <p:cNvGrpSpPr/>
                  <p:nvPr/>
                </p:nvGrpSpPr>
                <p:grpSpPr>
                  <a:xfrm flipH="1">
                    <a:off x="2043170" y="3754031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182" name="78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83" name="79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179" name="80 Grupo"/>
                  <p:cNvGrpSpPr/>
                  <p:nvPr/>
                </p:nvGrpSpPr>
                <p:grpSpPr>
                  <a:xfrm flipH="1">
                    <a:off x="1848412" y="3759488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180" name="81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81" name="82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cxnSp>
              <p:nvCxnSpPr>
                <p:cNvPr id="174" name="Conector recto 173"/>
                <p:cNvCxnSpPr/>
                <p:nvPr/>
              </p:nvCxnSpPr>
              <p:spPr>
                <a:xfrm>
                  <a:off x="2674527" y="2373096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Conector recto 174"/>
                <p:cNvCxnSpPr/>
                <p:nvPr/>
              </p:nvCxnSpPr>
              <p:spPr>
                <a:xfrm>
                  <a:off x="1711258" y="2383487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upo 197"/>
              <p:cNvGrpSpPr/>
              <p:nvPr/>
            </p:nvGrpSpPr>
            <p:grpSpPr>
              <a:xfrm>
                <a:off x="5310002" y="3378547"/>
                <a:ext cx="902357" cy="290800"/>
                <a:chOff x="1711258" y="2197822"/>
                <a:chExt cx="1222442" cy="339461"/>
              </a:xfrm>
            </p:grpSpPr>
            <p:grpSp>
              <p:nvGrpSpPr>
                <p:cNvPr id="207" name="Grupo 206"/>
                <p:cNvGrpSpPr/>
                <p:nvPr/>
              </p:nvGrpSpPr>
              <p:grpSpPr>
                <a:xfrm>
                  <a:off x="1970431" y="2197822"/>
                  <a:ext cx="704096" cy="339461"/>
                  <a:chOff x="1656267" y="3744027"/>
                  <a:chExt cx="838529" cy="452218"/>
                </a:xfrm>
              </p:grpSpPr>
              <p:sp>
                <p:nvSpPr>
                  <p:cNvPr id="210" name="72 Arco"/>
                  <p:cNvSpPr/>
                  <p:nvPr/>
                </p:nvSpPr>
                <p:spPr>
                  <a:xfrm flipH="1">
                    <a:off x="1656267" y="3764707"/>
                    <a:ext cx="253185" cy="425627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grpSp>
                <p:nvGrpSpPr>
                  <p:cNvPr id="211" name="74 Grupo"/>
                  <p:cNvGrpSpPr/>
                  <p:nvPr/>
                </p:nvGrpSpPr>
                <p:grpSpPr>
                  <a:xfrm flipH="1">
                    <a:off x="2241270" y="3744027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18" name="75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9" name="76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12" name="77 Grupo"/>
                  <p:cNvGrpSpPr/>
                  <p:nvPr/>
                </p:nvGrpSpPr>
                <p:grpSpPr>
                  <a:xfrm flipH="1">
                    <a:off x="2043170" y="3754031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16" name="78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7" name="79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13" name="80 Grupo"/>
                  <p:cNvGrpSpPr/>
                  <p:nvPr/>
                </p:nvGrpSpPr>
                <p:grpSpPr>
                  <a:xfrm flipH="1">
                    <a:off x="1848412" y="3759488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14" name="81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15" name="82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cxnSp>
              <p:nvCxnSpPr>
                <p:cNvPr id="208" name="Conector recto 207"/>
                <p:cNvCxnSpPr/>
                <p:nvPr/>
              </p:nvCxnSpPr>
              <p:spPr>
                <a:xfrm>
                  <a:off x="2674527" y="2373096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ector recto 208"/>
                <p:cNvCxnSpPr/>
                <p:nvPr/>
              </p:nvCxnSpPr>
              <p:spPr>
                <a:xfrm>
                  <a:off x="1711258" y="2383487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Conector recto 199"/>
              <p:cNvCxnSpPr/>
              <p:nvPr/>
            </p:nvCxnSpPr>
            <p:spPr>
              <a:xfrm>
                <a:off x="5007480" y="4442720"/>
                <a:ext cx="11445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ector recto 200"/>
              <p:cNvCxnSpPr/>
              <p:nvPr/>
            </p:nvCxnSpPr>
            <p:spPr>
              <a:xfrm flipH="1">
                <a:off x="4926164" y="3537597"/>
                <a:ext cx="372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upo 219"/>
            <p:cNvGrpSpPr/>
            <p:nvPr/>
          </p:nvGrpSpPr>
          <p:grpSpPr>
            <a:xfrm flipH="1">
              <a:off x="5328192" y="3707157"/>
              <a:ext cx="1174287" cy="940291"/>
              <a:chOff x="5271275" y="531383"/>
              <a:chExt cx="1174287" cy="940291"/>
            </a:xfrm>
          </p:grpSpPr>
          <p:grpSp>
            <p:nvGrpSpPr>
              <p:cNvPr id="221" name="Grupo 220"/>
              <p:cNvGrpSpPr/>
              <p:nvPr/>
            </p:nvGrpSpPr>
            <p:grpSpPr>
              <a:xfrm rot="16200000">
                <a:off x="5924329" y="250926"/>
                <a:ext cx="240775" cy="801690"/>
                <a:chOff x="1346200" y="3245535"/>
                <a:chExt cx="365058" cy="901555"/>
              </a:xfrm>
            </p:grpSpPr>
            <p:grpSp>
              <p:nvGrpSpPr>
                <p:cNvPr id="230" name="Grupo 229"/>
                <p:cNvGrpSpPr/>
                <p:nvPr/>
              </p:nvGrpSpPr>
              <p:grpSpPr>
                <a:xfrm>
                  <a:off x="1346200" y="3632200"/>
                  <a:ext cx="365058" cy="128225"/>
                  <a:chOff x="1231900" y="3627778"/>
                  <a:chExt cx="479358" cy="132647"/>
                </a:xfrm>
              </p:grpSpPr>
              <p:cxnSp>
                <p:nvCxnSpPr>
                  <p:cNvPr id="233" name="Conector recto 232"/>
                  <p:cNvCxnSpPr/>
                  <p:nvPr/>
                </p:nvCxnSpPr>
                <p:spPr>
                  <a:xfrm>
                    <a:off x="1231900" y="3627778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Conector recto 233"/>
                  <p:cNvCxnSpPr/>
                  <p:nvPr/>
                </p:nvCxnSpPr>
                <p:spPr>
                  <a:xfrm>
                    <a:off x="1231900" y="3760425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1" name="Conector recto 230"/>
                <p:cNvCxnSpPr/>
                <p:nvPr/>
              </p:nvCxnSpPr>
              <p:spPr>
                <a:xfrm>
                  <a:off x="1549400" y="324553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Conector recto 231"/>
                <p:cNvCxnSpPr/>
                <p:nvPr/>
              </p:nvCxnSpPr>
              <p:spPr>
                <a:xfrm>
                  <a:off x="1549400" y="376042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2" name="Conector recto 221"/>
              <p:cNvCxnSpPr/>
              <p:nvPr/>
            </p:nvCxnSpPr>
            <p:spPr>
              <a:xfrm>
                <a:off x="5271275" y="1471674"/>
                <a:ext cx="11445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onector recto 222"/>
              <p:cNvCxnSpPr/>
              <p:nvPr/>
            </p:nvCxnSpPr>
            <p:spPr>
              <a:xfrm flipH="1">
                <a:off x="5271275" y="633143"/>
                <a:ext cx="372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" name="Grupo 223"/>
              <p:cNvGrpSpPr/>
              <p:nvPr/>
            </p:nvGrpSpPr>
            <p:grpSpPr>
              <a:xfrm rot="10800000">
                <a:off x="5551089" y="645405"/>
                <a:ext cx="240775" cy="801690"/>
                <a:chOff x="1346200" y="3245535"/>
                <a:chExt cx="365058" cy="901555"/>
              </a:xfrm>
            </p:grpSpPr>
            <p:grpSp>
              <p:nvGrpSpPr>
                <p:cNvPr id="225" name="Grupo 224"/>
                <p:cNvGrpSpPr/>
                <p:nvPr/>
              </p:nvGrpSpPr>
              <p:grpSpPr>
                <a:xfrm>
                  <a:off x="1346200" y="3632200"/>
                  <a:ext cx="365058" cy="128225"/>
                  <a:chOff x="1231900" y="3627778"/>
                  <a:chExt cx="479358" cy="132647"/>
                </a:xfrm>
              </p:grpSpPr>
              <p:cxnSp>
                <p:nvCxnSpPr>
                  <p:cNvPr id="228" name="Conector recto 227"/>
                  <p:cNvCxnSpPr/>
                  <p:nvPr/>
                </p:nvCxnSpPr>
                <p:spPr>
                  <a:xfrm>
                    <a:off x="1231900" y="3627778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Conector recto 228"/>
                  <p:cNvCxnSpPr/>
                  <p:nvPr/>
                </p:nvCxnSpPr>
                <p:spPr>
                  <a:xfrm>
                    <a:off x="1231900" y="3760425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6" name="Conector recto 225"/>
                <p:cNvCxnSpPr/>
                <p:nvPr/>
              </p:nvCxnSpPr>
              <p:spPr>
                <a:xfrm>
                  <a:off x="1549400" y="324553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Conector recto 226"/>
                <p:cNvCxnSpPr/>
                <p:nvPr/>
              </p:nvCxnSpPr>
              <p:spPr>
                <a:xfrm>
                  <a:off x="1549400" y="376042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5" name="Grupo 234"/>
            <p:cNvGrpSpPr/>
            <p:nvPr/>
          </p:nvGrpSpPr>
          <p:grpSpPr>
            <a:xfrm flipH="1">
              <a:off x="7379070" y="3646493"/>
              <a:ext cx="1286195" cy="1072906"/>
              <a:chOff x="4926164" y="3378547"/>
              <a:chExt cx="1286195" cy="1072906"/>
            </a:xfrm>
          </p:grpSpPr>
          <p:grpSp>
            <p:nvGrpSpPr>
              <p:cNvPr id="236" name="Grupo 235"/>
              <p:cNvGrpSpPr/>
              <p:nvPr/>
            </p:nvGrpSpPr>
            <p:grpSpPr>
              <a:xfrm rot="16200000">
                <a:off x="4800711" y="3854875"/>
                <a:ext cx="902357" cy="290800"/>
                <a:chOff x="1711258" y="2197822"/>
                <a:chExt cx="1222442" cy="339461"/>
              </a:xfrm>
            </p:grpSpPr>
            <p:grpSp>
              <p:nvGrpSpPr>
                <p:cNvPr id="253" name="Grupo 252"/>
                <p:cNvGrpSpPr/>
                <p:nvPr/>
              </p:nvGrpSpPr>
              <p:grpSpPr>
                <a:xfrm>
                  <a:off x="1970431" y="2197822"/>
                  <a:ext cx="704096" cy="339461"/>
                  <a:chOff x="1656267" y="3744027"/>
                  <a:chExt cx="838529" cy="452218"/>
                </a:xfrm>
              </p:grpSpPr>
              <p:sp>
                <p:nvSpPr>
                  <p:cNvPr id="256" name="72 Arco"/>
                  <p:cNvSpPr/>
                  <p:nvPr/>
                </p:nvSpPr>
                <p:spPr>
                  <a:xfrm flipH="1">
                    <a:off x="1656267" y="3764707"/>
                    <a:ext cx="253185" cy="425627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grpSp>
                <p:nvGrpSpPr>
                  <p:cNvPr id="257" name="74 Grupo"/>
                  <p:cNvGrpSpPr/>
                  <p:nvPr/>
                </p:nvGrpSpPr>
                <p:grpSpPr>
                  <a:xfrm flipH="1">
                    <a:off x="2241270" y="3744027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64" name="75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65" name="76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58" name="77 Grupo"/>
                  <p:cNvGrpSpPr/>
                  <p:nvPr/>
                </p:nvGrpSpPr>
                <p:grpSpPr>
                  <a:xfrm flipH="1">
                    <a:off x="2043170" y="3754031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62" name="78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63" name="79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59" name="80 Grupo"/>
                  <p:cNvGrpSpPr/>
                  <p:nvPr/>
                </p:nvGrpSpPr>
                <p:grpSpPr>
                  <a:xfrm flipH="1">
                    <a:off x="1848412" y="3759488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60" name="81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61" name="82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cxnSp>
              <p:nvCxnSpPr>
                <p:cNvPr id="254" name="Conector recto 253"/>
                <p:cNvCxnSpPr/>
                <p:nvPr/>
              </p:nvCxnSpPr>
              <p:spPr>
                <a:xfrm>
                  <a:off x="2674527" y="2373096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Conector recto 254"/>
                <p:cNvCxnSpPr/>
                <p:nvPr/>
              </p:nvCxnSpPr>
              <p:spPr>
                <a:xfrm>
                  <a:off x="1711258" y="2383487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upo 236"/>
              <p:cNvGrpSpPr/>
              <p:nvPr/>
            </p:nvGrpSpPr>
            <p:grpSpPr>
              <a:xfrm>
                <a:off x="5310002" y="3378547"/>
                <a:ext cx="902357" cy="290800"/>
                <a:chOff x="1711258" y="2197822"/>
                <a:chExt cx="1222442" cy="339461"/>
              </a:xfrm>
            </p:grpSpPr>
            <p:grpSp>
              <p:nvGrpSpPr>
                <p:cNvPr id="240" name="Grupo 239"/>
                <p:cNvGrpSpPr/>
                <p:nvPr/>
              </p:nvGrpSpPr>
              <p:grpSpPr>
                <a:xfrm>
                  <a:off x="1970431" y="2197822"/>
                  <a:ext cx="704096" cy="339461"/>
                  <a:chOff x="1656267" y="3744027"/>
                  <a:chExt cx="838529" cy="452218"/>
                </a:xfrm>
              </p:grpSpPr>
              <p:sp>
                <p:nvSpPr>
                  <p:cNvPr id="243" name="72 Arco"/>
                  <p:cNvSpPr/>
                  <p:nvPr/>
                </p:nvSpPr>
                <p:spPr>
                  <a:xfrm flipH="1">
                    <a:off x="1656267" y="3764707"/>
                    <a:ext cx="253185" cy="425627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grpSp>
                <p:nvGrpSpPr>
                  <p:cNvPr id="244" name="74 Grupo"/>
                  <p:cNvGrpSpPr/>
                  <p:nvPr/>
                </p:nvGrpSpPr>
                <p:grpSpPr>
                  <a:xfrm flipH="1">
                    <a:off x="2241270" y="3744027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51" name="75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52" name="76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45" name="77 Grupo"/>
                  <p:cNvGrpSpPr/>
                  <p:nvPr/>
                </p:nvGrpSpPr>
                <p:grpSpPr>
                  <a:xfrm flipH="1">
                    <a:off x="2043170" y="3754031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49" name="78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50" name="79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46" name="80 Grupo"/>
                  <p:cNvGrpSpPr/>
                  <p:nvPr/>
                </p:nvGrpSpPr>
                <p:grpSpPr>
                  <a:xfrm flipH="1">
                    <a:off x="1848412" y="3759488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47" name="81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8" name="82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cxnSp>
              <p:nvCxnSpPr>
                <p:cNvPr id="241" name="Conector recto 240"/>
                <p:cNvCxnSpPr/>
                <p:nvPr/>
              </p:nvCxnSpPr>
              <p:spPr>
                <a:xfrm>
                  <a:off x="2674527" y="2373096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Conector recto 241"/>
                <p:cNvCxnSpPr/>
                <p:nvPr/>
              </p:nvCxnSpPr>
              <p:spPr>
                <a:xfrm>
                  <a:off x="1711258" y="2383487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8" name="Conector recto 237"/>
              <p:cNvCxnSpPr/>
              <p:nvPr/>
            </p:nvCxnSpPr>
            <p:spPr>
              <a:xfrm>
                <a:off x="5007480" y="4442720"/>
                <a:ext cx="11445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ector recto 238"/>
              <p:cNvCxnSpPr/>
              <p:nvPr/>
            </p:nvCxnSpPr>
            <p:spPr>
              <a:xfrm flipH="1">
                <a:off x="4926164" y="3537597"/>
                <a:ext cx="372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upo 265"/>
            <p:cNvGrpSpPr/>
            <p:nvPr/>
          </p:nvGrpSpPr>
          <p:grpSpPr>
            <a:xfrm flipH="1">
              <a:off x="5255098" y="5330734"/>
              <a:ext cx="1180338" cy="1003958"/>
              <a:chOff x="5082356" y="1993899"/>
              <a:chExt cx="1180338" cy="1003958"/>
            </a:xfrm>
          </p:grpSpPr>
          <p:grpSp>
            <p:nvGrpSpPr>
              <p:cNvPr id="267" name="Grupo 266"/>
              <p:cNvGrpSpPr/>
              <p:nvPr/>
            </p:nvGrpSpPr>
            <p:grpSpPr>
              <a:xfrm rot="16200000">
                <a:off x="5741461" y="1713442"/>
                <a:ext cx="240775" cy="801690"/>
                <a:chOff x="1346200" y="3245535"/>
                <a:chExt cx="365058" cy="901555"/>
              </a:xfrm>
            </p:grpSpPr>
            <p:grpSp>
              <p:nvGrpSpPr>
                <p:cNvPr id="284" name="Grupo 283"/>
                <p:cNvGrpSpPr/>
                <p:nvPr/>
              </p:nvGrpSpPr>
              <p:grpSpPr>
                <a:xfrm>
                  <a:off x="1346200" y="3632200"/>
                  <a:ext cx="365058" cy="128225"/>
                  <a:chOff x="1231900" y="3627778"/>
                  <a:chExt cx="479358" cy="132647"/>
                </a:xfrm>
              </p:grpSpPr>
              <p:cxnSp>
                <p:nvCxnSpPr>
                  <p:cNvPr id="287" name="Conector recto 286"/>
                  <p:cNvCxnSpPr/>
                  <p:nvPr/>
                </p:nvCxnSpPr>
                <p:spPr>
                  <a:xfrm>
                    <a:off x="1231900" y="3627778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Conector recto 287"/>
                  <p:cNvCxnSpPr/>
                  <p:nvPr/>
                </p:nvCxnSpPr>
                <p:spPr>
                  <a:xfrm>
                    <a:off x="1231900" y="3760425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5" name="Conector recto 284"/>
                <p:cNvCxnSpPr/>
                <p:nvPr/>
              </p:nvCxnSpPr>
              <p:spPr>
                <a:xfrm>
                  <a:off x="1549400" y="324553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Conector recto 285"/>
                <p:cNvCxnSpPr/>
                <p:nvPr/>
              </p:nvCxnSpPr>
              <p:spPr>
                <a:xfrm>
                  <a:off x="1549400" y="376042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" name="Grupo 267"/>
              <p:cNvGrpSpPr/>
              <p:nvPr/>
            </p:nvGrpSpPr>
            <p:grpSpPr>
              <a:xfrm rot="16200000">
                <a:off x="4990124" y="2401278"/>
                <a:ext cx="902357" cy="290800"/>
                <a:chOff x="1711258" y="2197822"/>
                <a:chExt cx="1222442" cy="339461"/>
              </a:xfrm>
            </p:grpSpPr>
            <p:grpSp>
              <p:nvGrpSpPr>
                <p:cNvPr id="271" name="Grupo 270"/>
                <p:cNvGrpSpPr/>
                <p:nvPr/>
              </p:nvGrpSpPr>
              <p:grpSpPr>
                <a:xfrm>
                  <a:off x="1970431" y="2197822"/>
                  <a:ext cx="704096" cy="339461"/>
                  <a:chOff x="1656267" y="3744027"/>
                  <a:chExt cx="838529" cy="452218"/>
                </a:xfrm>
              </p:grpSpPr>
              <p:sp>
                <p:nvSpPr>
                  <p:cNvPr id="274" name="72 Arco"/>
                  <p:cNvSpPr/>
                  <p:nvPr/>
                </p:nvSpPr>
                <p:spPr>
                  <a:xfrm flipH="1">
                    <a:off x="1656267" y="3764707"/>
                    <a:ext cx="253185" cy="425627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grpSp>
                <p:nvGrpSpPr>
                  <p:cNvPr id="275" name="74 Grupo"/>
                  <p:cNvGrpSpPr/>
                  <p:nvPr/>
                </p:nvGrpSpPr>
                <p:grpSpPr>
                  <a:xfrm flipH="1">
                    <a:off x="2241270" y="3744027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82" name="75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83" name="76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76" name="77 Grupo"/>
                  <p:cNvGrpSpPr/>
                  <p:nvPr/>
                </p:nvGrpSpPr>
                <p:grpSpPr>
                  <a:xfrm flipH="1">
                    <a:off x="2043170" y="3754031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80" name="78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81" name="79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277" name="80 Grupo"/>
                  <p:cNvGrpSpPr/>
                  <p:nvPr/>
                </p:nvGrpSpPr>
                <p:grpSpPr>
                  <a:xfrm flipH="1">
                    <a:off x="1848412" y="3759488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278" name="81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79" name="82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cxnSp>
              <p:nvCxnSpPr>
                <p:cNvPr id="272" name="Conector recto 271"/>
                <p:cNvCxnSpPr/>
                <p:nvPr/>
              </p:nvCxnSpPr>
              <p:spPr>
                <a:xfrm>
                  <a:off x="2674527" y="2373096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Conector recto 272"/>
                <p:cNvCxnSpPr/>
                <p:nvPr/>
              </p:nvCxnSpPr>
              <p:spPr>
                <a:xfrm>
                  <a:off x="1711258" y="2383487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9" name="Conector recto 268"/>
              <p:cNvCxnSpPr/>
              <p:nvPr/>
            </p:nvCxnSpPr>
            <p:spPr>
              <a:xfrm>
                <a:off x="5118100" y="2997857"/>
                <a:ext cx="11445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ector recto 269"/>
              <p:cNvCxnSpPr/>
              <p:nvPr/>
            </p:nvCxnSpPr>
            <p:spPr>
              <a:xfrm flipH="1">
                <a:off x="5082356" y="2095499"/>
                <a:ext cx="372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9" name="Grupo 288"/>
            <p:cNvGrpSpPr/>
            <p:nvPr/>
          </p:nvGrpSpPr>
          <p:grpSpPr>
            <a:xfrm flipH="1">
              <a:off x="7346709" y="5335392"/>
              <a:ext cx="1286195" cy="960740"/>
              <a:chOff x="5043358" y="3506706"/>
              <a:chExt cx="1286195" cy="960740"/>
            </a:xfrm>
          </p:grpSpPr>
          <p:grpSp>
            <p:nvGrpSpPr>
              <p:cNvPr id="290" name="Grupo 289"/>
              <p:cNvGrpSpPr/>
              <p:nvPr/>
            </p:nvGrpSpPr>
            <p:grpSpPr>
              <a:xfrm>
                <a:off x="5427196" y="3506706"/>
                <a:ext cx="902357" cy="290800"/>
                <a:chOff x="1711258" y="2197822"/>
                <a:chExt cx="1222442" cy="339461"/>
              </a:xfrm>
            </p:grpSpPr>
            <p:grpSp>
              <p:nvGrpSpPr>
                <p:cNvPr id="299" name="Grupo 298"/>
                <p:cNvGrpSpPr/>
                <p:nvPr/>
              </p:nvGrpSpPr>
              <p:grpSpPr>
                <a:xfrm>
                  <a:off x="1970431" y="2197822"/>
                  <a:ext cx="704096" cy="339461"/>
                  <a:chOff x="1656267" y="3744027"/>
                  <a:chExt cx="838529" cy="452218"/>
                </a:xfrm>
              </p:grpSpPr>
              <p:sp>
                <p:nvSpPr>
                  <p:cNvPr id="302" name="72 Arco"/>
                  <p:cNvSpPr/>
                  <p:nvPr/>
                </p:nvSpPr>
                <p:spPr>
                  <a:xfrm flipH="1">
                    <a:off x="1656267" y="3764707"/>
                    <a:ext cx="253185" cy="425627"/>
                  </a:xfrm>
                  <a:prstGeom prst="arc">
                    <a:avLst>
                      <a:gd name="adj1" fmla="val 10917396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grpSp>
                <p:nvGrpSpPr>
                  <p:cNvPr id="303" name="74 Grupo"/>
                  <p:cNvGrpSpPr/>
                  <p:nvPr/>
                </p:nvGrpSpPr>
                <p:grpSpPr>
                  <a:xfrm flipH="1">
                    <a:off x="2241270" y="3744027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310" name="75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311" name="76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304" name="77 Grupo"/>
                  <p:cNvGrpSpPr/>
                  <p:nvPr/>
                </p:nvGrpSpPr>
                <p:grpSpPr>
                  <a:xfrm flipH="1">
                    <a:off x="2043170" y="3754031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308" name="78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309" name="79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305" name="80 Grupo"/>
                  <p:cNvGrpSpPr/>
                  <p:nvPr/>
                </p:nvGrpSpPr>
                <p:grpSpPr>
                  <a:xfrm flipH="1">
                    <a:off x="1848412" y="3759488"/>
                    <a:ext cx="253526" cy="436757"/>
                    <a:chOff x="2956955" y="3383995"/>
                    <a:chExt cx="463762" cy="950498"/>
                  </a:xfrm>
                </p:grpSpPr>
                <p:sp>
                  <p:nvSpPr>
                    <p:cNvPr id="306" name="81 Arco"/>
                    <p:cNvSpPr/>
                    <p:nvPr/>
                  </p:nvSpPr>
                  <p:spPr>
                    <a:xfrm>
                      <a:off x="2956955" y="3408218"/>
                      <a:ext cx="463139" cy="926275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307" name="82 Arco"/>
                    <p:cNvSpPr/>
                    <p:nvPr/>
                  </p:nvSpPr>
                  <p:spPr>
                    <a:xfrm flipV="1">
                      <a:off x="3311860" y="3383995"/>
                      <a:ext cx="108857" cy="888670"/>
                    </a:xfrm>
                    <a:prstGeom prst="arc">
                      <a:avLst>
                        <a:gd name="adj1" fmla="val 10917396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cxnSp>
              <p:nvCxnSpPr>
                <p:cNvPr id="300" name="Conector recto 299"/>
                <p:cNvCxnSpPr/>
                <p:nvPr/>
              </p:nvCxnSpPr>
              <p:spPr>
                <a:xfrm>
                  <a:off x="2674527" y="2373096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Conector recto 300"/>
                <p:cNvCxnSpPr/>
                <p:nvPr/>
              </p:nvCxnSpPr>
              <p:spPr>
                <a:xfrm>
                  <a:off x="1711258" y="2383487"/>
                  <a:ext cx="2591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upo 290"/>
              <p:cNvGrpSpPr/>
              <p:nvPr/>
            </p:nvGrpSpPr>
            <p:grpSpPr>
              <a:xfrm rot="10800000">
                <a:off x="5309201" y="3665756"/>
                <a:ext cx="240775" cy="801690"/>
                <a:chOff x="1346200" y="3245535"/>
                <a:chExt cx="365058" cy="901555"/>
              </a:xfrm>
            </p:grpSpPr>
            <p:grpSp>
              <p:nvGrpSpPr>
                <p:cNvPr id="294" name="Grupo 293"/>
                <p:cNvGrpSpPr/>
                <p:nvPr/>
              </p:nvGrpSpPr>
              <p:grpSpPr>
                <a:xfrm>
                  <a:off x="1346200" y="3632200"/>
                  <a:ext cx="365058" cy="128225"/>
                  <a:chOff x="1231900" y="3627778"/>
                  <a:chExt cx="479358" cy="132647"/>
                </a:xfrm>
              </p:grpSpPr>
              <p:cxnSp>
                <p:nvCxnSpPr>
                  <p:cNvPr id="297" name="Conector recto 296"/>
                  <p:cNvCxnSpPr/>
                  <p:nvPr/>
                </p:nvCxnSpPr>
                <p:spPr>
                  <a:xfrm>
                    <a:off x="1231900" y="3627778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Conector recto 297"/>
                  <p:cNvCxnSpPr/>
                  <p:nvPr/>
                </p:nvCxnSpPr>
                <p:spPr>
                  <a:xfrm>
                    <a:off x="1231900" y="3760425"/>
                    <a:ext cx="47935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5" name="Conector recto 294"/>
                <p:cNvCxnSpPr/>
                <p:nvPr/>
              </p:nvCxnSpPr>
              <p:spPr>
                <a:xfrm>
                  <a:off x="1549400" y="324553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Conector recto 295"/>
                <p:cNvCxnSpPr/>
                <p:nvPr/>
              </p:nvCxnSpPr>
              <p:spPr>
                <a:xfrm>
                  <a:off x="1549400" y="3760425"/>
                  <a:ext cx="0" cy="386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2" name="Conector recto 291"/>
              <p:cNvCxnSpPr/>
              <p:nvPr/>
            </p:nvCxnSpPr>
            <p:spPr>
              <a:xfrm>
                <a:off x="5118100" y="4467446"/>
                <a:ext cx="11445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Conector recto 292"/>
              <p:cNvCxnSpPr/>
              <p:nvPr/>
            </p:nvCxnSpPr>
            <p:spPr>
              <a:xfrm flipH="1">
                <a:off x="5043358" y="3665756"/>
                <a:ext cx="372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2" name="161 CuadroTexto"/>
          <p:cNvSpPr txBox="1"/>
          <p:nvPr/>
        </p:nvSpPr>
        <p:spPr>
          <a:xfrm>
            <a:off x="7980325" y="37317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serie</a:t>
            </a:r>
            <a:endParaRPr lang="es-ES" sz="1600"/>
          </a:p>
        </p:txBody>
      </p:sp>
      <p:sp>
        <p:nvSpPr>
          <p:cNvPr id="313" name="161 CuadroTexto"/>
          <p:cNvSpPr txBox="1"/>
          <p:nvPr/>
        </p:nvSpPr>
        <p:spPr>
          <a:xfrm>
            <a:off x="5858812" y="1726312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serie</a:t>
            </a:r>
            <a:endParaRPr lang="es-ES" sz="1600"/>
          </a:p>
        </p:txBody>
      </p:sp>
      <p:sp>
        <p:nvSpPr>
          <p:cNvPr id="314" name="161 CuadroTexto"/>
          <p:cNvSpPr txBox="1"/>
          <p:nvPr/>
        </p:nvSpPr>
        <p:spPr>
          <a:xfrm>
            <a:off x="7979290" y="1766277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serie</a:t>
            </a:r>
            <a:endParaRPr lang="es-ES" sz="1600"/>
          </a:p>
        </p:txBody>
      </p:sp>
      <p:sp>
        <p:nvSpPr>
          <p:cNvPr id="315" name="161 CuadroTexto"/>
          <p:cNvSpPr txBox="1"/>
          <p:nvPr/>
        </p:nvSpPr>
        <p:spPr>
          <a:xfrm>
            <a:off x="5453770" y="3315902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serie</a:t>
            </a:r>
            <a:endParaRPr lang="es-ES" sz="1600"/>
          </a:p>
        </p:txBody>
      </p:sp>
      <p:sp>
        <p:nvSpPr>
          <p:cNvPr id="316" name="161 CuadroTexto"/>
          <p:cNvSpPr txBox="1"/>
          <p:nvPr/>
        </p:nvSpPr>
        <p:spPr>
          <a:xfrm>
            <a:off x="7572782" y="3276018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serie</a:t>
            </a:r>
            <a:endParaRPr lang="es-ES" sz="1600"/>
          </a:p>
        </p:txBody>
      </p:sp>
      <p:sp>
        <p:nvSpPr>
          <p:cNvPr id="317" name="161 CuadroTexto"/>
          <p:cNvSpPr txBox="1"/>
          <p:nvPr/>
        </p:nvSpPr>
        <p:spPr>
          <a:xfrm>
            <a:off x="7453475" y="4978887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serie</a:t>
            </a:r>
            <a:endParaRPr lang="es-ES" sz="1600"/>
          </a:p>
        </p:txBody>
      </p:sp>
      <p:sp>
        <p:nvSpPr>
          <p:cNvPr id="318" name="161 CuadroTexto"/>
          <p:cNvSpPr txBox="1"/>
          <p:nvPr/>
        </p:nvSpPr>
        <p:spPr>
          <a:xfrm>
            <a:off x="5400957" y="495639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serie</a:t>
            </a:r>
            <a:endParaRPr lang="es-ES" sz="1600"/>
          </a:p>
        </p:txBody>
      </p:sp>
      <p:sp>
        <p:nvSpPr>
          <p:cNvPr id="319" name="2 CuadroTexto"/>
          <p:cNvSpPr txBox="1"/>
          <p:nvPr/>
        </p:nvSpPr>
        <p:spPr>
          <a:xfrm>
            <a:off x="7950705" y="837453"/>
            <a:ext cx="86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paralelo</a:t>
            </a:r>
            <a:endParaRPr lang="es-ES" sz="1600"/>
          </a:p>
        </p:txBody>
      </p:sp>
      <p:sp>
        <p:nvSpPr>
          <p:cNvPr id="320" name="2 CuadroTexto"/>
          <p:cNvSpPr txBox="1"/>
          <p:nvPr/>
        </p:nvSpPr>
        <p:spPr>
          <a:xfrm>
            <a:off x="5918319" y="2488359"/>
            <a:ext cx="86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paralelo</a:t>
            </a:r>
            <a:endParaRPr lang="es-ES" sz="1600"/>
          </a:p>
        </p:txBody>
      </p:sp>
      <p:sp>
        <p:nvSpPr>
          <p:cNvPr id="321" name="2 CuadroTexto"/>
          <p:cNvSpPr txBox="1"/>
          <p:nvPr/>
        </p:nvSpPr>
        <p:spPr>
          <a:xfrm>
            <a:off x="7963635" y="2475449"/>
            <a:ext cx="86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paralelo</a:t>
            </a:r>
            <a:endParaRPr lang="es-ES" sz="1600"/>
          </a:p>
        </p:txBody>
      </p:sp>
      <p:sp>
        <p:nvSpPr>
          <p:cNvPr id="322" name="2 CuadroTexto"/>
          <p:cNvSpPr txBox="1"/>
          <p:nvPr/>
        </p:nvSpPr>
        <p:spPr>
          <a:xfrm>
            <a:off x="5118565" y="4074291"/>
            <a:ext cx="86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paralelo</a:t>
            </a:r>
            <a:endParaRPr lang="es-ES" sz="1600"/>
          </a:p>
        </p:txBody>
      </p:sp>
      <p:sp>
        <p:nvSpPr>
          <p:cNvPr id="323" name="2 CuadroTexto"/>
          <p:cNvSpPr txBox="1"/>
          <p:nvPr/>
        </p:nvSpPr>
        <p:spPr>
          <a:xfrm>
            <a:off x="7317218" y="4061277"/>
            <a:ext cx="86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paralelo</a:t>
            </a:r>
            <a:endParaRPr lang="es-ES" sz="1600"/>
          </a:p>
        </p:txBody>
      </p:sp>
      <p:sp>
        <p:nvSpPr>
          <p:cNvPr id="324" name="2 CuadroTexto"/>
          <p:cNvSpPr txBox="1"/>
          <p:nvPr/>
        </p:nvSpPr>
        <p:spPr>
          <a:xfrm>
            <a:off x="5065357" y="5714054"/>
            <a:ext cx="86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paralelo</a:t>
            </a:r>
            <a:endParaRPr lang="es-ES" sz="1600"/>
          </a:p>
        </p:txBody>
      </p:sp>
      <p:sp>
        <p:nvSpPr>
          <p:cNvPr id="325" name="2 CuadroTexto"/>
          <p:cNvSpPr txBox="1"/>
          <p:nvPr/>
        </p:nvSpPr>
        <p:spPr>
          <a:xfrm>
            <a:off x="7212681" y="5765674"/>
            <a:ext cx="86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/>
              <a:t>paralelo</a:t>
            </a:r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30741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2" grpId="0"/>
      <p:bldP spid="3" grpId="0"/>
      <p:bldP spid="312" grpId="0"/>
      <p:bldP spid="313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322" grpId="0"/>
      <p:bldP spid="323" grpId="0"/>
      <p:bldP spid="324" grpId="0"/>
      <p:bldP spid="3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7391" y="1409624"/>
            <a:ext cx="1855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IMPEDANCIA</a:t>
            </a:r>
            <a:endParaRPr lang="es-E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2647671" y="1409624"/>
                <a:ext cx="2076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/>
                        </a:rPr>
                        <m:t>𝑍</m:t>
                      </m:r>
                      <m:r>
                        <a:rPr lang="es-ES" sz="2800" b="0" i="1" smtClean="0">
                          <a:latin typeface="Cambria Math"/>
                        </a:rPr>
                        <m:t>=</m:t>
                      </m:r>
                      <m:r>
                        <a:rPr lang="es-E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s-ES" sz="2800" b="0" i="1" smtClean="0">
                          <a:latin typeface="Cambria Math"/>
                        </a:rPr>
                        <m:t>+</m:t>
                      </m:r>
                      <m:r>
                        <a:rPr lang="es-ES" sz="2800" b="0" i="1" smtClean="0">
                          <a:latin typeface="Cambria Math"/>
                        </a:rPr>
                        <m:t>𝑗</m:t>
                      </m:r>
                      <m:r>
                        <a:rPr lang="es-ES" sz="2800" b="0" i="1" smtClean="0">
                          <a:latin typeface="Cambria Math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s-ES" sz="28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71" y="1409624"/>
                <a:ext cx="207678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10 Conector recto de flecha"/>
          <p:cNvCxnSpPr/>
          <p:nvPr/>
        </p:nvCxnSpPr>
        <p:spPr>
          <a:xfrm>
            <a:off x="3606586" y="540719"/>
            <a:ext cx="0" cy="8490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345979" y="172718"/>
            <a:ext cx="12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Resistencia</a:t>
            </a:r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1995829" y="1657883"/>
            <a:ext cx="56605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474028" y="964443"/>
            <a:ext cx="0" cy="4136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282151" y="597260"/>
            <a:ext cx="1197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Reactancia</a:t>
            </a:r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947715" y="2686659"/>
            <a:ext cx="6221249" cy="1102926"/>
            <a:chOff x="947715" y="2686659"/>
            <a:chExt cx="6221249" cy="1102926"/>
          </a:xfrm>
        </p:grpSpPr>
        <p:sp>
          <p:nvSpPr>
            <p:cNvPr id="19" name="18 CuadroTexto"/>
            <p:cNvSpPr txBox="1"/>
            <p:nvPr/>
          </p:nvSpPr>
          <p:spPr>
            <a:xfrm>
              <a:off x="947715" y="2996335"/>
              <a:ext cx="1862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smtClean="0"/>
                <a:t>ADMITANCIA</a:t>
              </a:r>
              <a:endParaRPr lang="es-ES" sz="2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19 CuadroTexto"/>
                <p:cNvSpPr txBox="1"/>
                <p:nvPr/>
              </p:nvSpPr>
              <p:spPr>
                <a:xfrm>
                  <a:off x="3410643" y="2942396"/>
                  <a:ext cx="13099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b="0" smtClean="0"/>
                    <a:t>Y </a:t>
                  </a:r>
                  <a14:m>
                    <m:oMath xmlns:m="http://schemas.openxmlformats.org/officeDocument/2006/math">
                      <m:r>
                        <a:rPr lang="es-ES" sz="2800" b="0" i="0" smtClean="0">
                          <a:latin typeface="Cambria Math"/>
                        </a:rPr>
                        <m:t> </m:t>
                      </m:r>
                      <m:r>
                        <a:rPr lang="es-ES" sz="2800" b="0" i="1" smtClean="0">
                          <a:latin typeface="Cambria Math"/>
                        </a:rPr>
                        <m:t>=</m:t>
                      </m:r>
                    </m:oMath>
                  </a14:m>
                  <a:r>
                    <a:rPr lang="es-ES" sz="2800" smtClean="0">
                      <a:solidFill>
                        <a:srgbClr val="0000FF"/>
                      </a:solidFill>
                    </a:rPr>
                    <a:t>  </a:t>
                  </a:r>
                  <a:r>
                    <a:rPr lang="es-ES" sz="2800" smtClean="0">
                      <a:sym typeface="Symbol"/>
                    </a:rPr>
                    <a:t></a:t>
                  </a:r>
                  <a:endParaRPr lang="es-ES" sz="2800"/>
                </a:p>
              </p:txBody>
            </p:sp>
          </mc:Choice>
          <mc:Fallback xmlns="">
            <p:sp>
              <p:nvSpPr>
                <p:cNvPr id="20" name="1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643" y="2942396"/>
                  <a:ext cx="1309974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302" t="-13953" r="-8372" b="-3255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20 CuadroTexto"/>
            <p:cNvSpPr txBox="1"/>
            <p:nvPr/>
          </p:nvSpPr>
          <p:spPr>
            <a:xfrm>
              <a:off x="4246400" y="26866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1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21 CuadroTexto"/>
                <p:cNvSpPr txBox="1"/>
                <p:nvPr/>
              </p:nvSpPr>
              <p:spPr>
                <a:xfrm>
                  <a:off x="4188075" y="3266365"/>
                  <a:ext cx="4884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s-ES" sz="280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2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075" y="3266365"/>
                  <a:ext cx="488402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22 Conector recto de flecha"/>
            <p:cNvCxnSpPr/>
            <p:nvPr/>
          </p:nvCxnSpPr>
          <p:spPr>
            <a:xfrm>
              <a:off x="2813229" y="3223313"/>
              <a:ext cx="5660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H="1">
              <a:off x="4728135" y="3536395"/>
              <a:ext cx="5660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>
              <a:off x="5313200" y="3311370"/>
              <a:ext cx="1855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smtClean="0"/>
                <a:t>IMPEDANCIA</a:t>
              </a:r>
              <a:endParaRPr lang="es-ES" sz="2400" b="1"/>
            </a:p>
          </p:txBody>
        </p:sp>
      </p:grpSp>
      <p:cxnSp>
        <p:nvCxnSpPr>
          <p:cNvPr id="28" name="27 Conector recto de flecha"/>
          <p:cNvCxnSpPr/>
          <p:nvPr/>
        </p:nvCxnSpPr>
        <p:spPr>
          <a:xfrm>
            <a:off x="3668325" y="4768916"/>
            <a:ext cx="0" cy="8490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3407718" y="4400915"/>
            <a:ext cx="146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Conductancia</a:t>
            </a:r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189130" y="5637821"/>
            <a:ext cx="4607967" cy="523220"/>
            <a:chOff x="189130" y="5637821"/>
            <a:chExt cx="4607967" cy="523220"/>
          </a:xfrm>
        </p:grpSpPr>
        <p:sp>
          <p:nvSpPr>
            <p:cNvPr id="26" name="25 CuadroTexto"/>
            <p:cNvSpPr txBox="1"/>
            <p:nvPr/>
          </p:nvSpPr>
          <p:spPr>
            <a:xfrm>
              <a:off x="189130" y="5637821"/>
              <a:ext cx="1862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smtClean="0"/>
                <a:t>ADMITANCIA</a:t>
              </a:r>
              <a:endParaRPr lang="es-ES" sz="2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26 CuadroTexto"/>
                <p:cNvSpPr txBox="1"/>
                <p:nvPr/>
              </p:nvSpPr>
              <p:spPr>
                <a:xfrm>
                  <a:off x="2709410" y="5637821"/>
                  <a:ext cx="20876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800" b="0" i="1" smtClean="0">
                            <a:latin typeface="Cambria Math"/>
                          </a:rPr>
                          <m:t>𝑌</m:t>
                        </m:r>
                        <m:r>
                          <a:rPr lang="es-ES" sz="2800" b="0" i="1" smtClean="0">
                            <a:latin typeface="Cambria Math"/>
                          </a:rPr>
                          <m:t>=</m:t>
                        </m:r>
                        <m:r>
                          <a:rPr lang="es-E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s-ES" sz="2800" b="0" i="1" smtClean="0">
                            <a:latin typeface="Cambria Math"/>
                          </a:rPr>
                          <m:t>+</m:t>
                        </m:r>
                        <m:r>
                          <a:rPr lang="es-E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s-ES" sz="2800" b="0" i="1" smtClean="0">
                            <a:latin typeface="Cambria Math"/>
                          </a:rPr>
                          <m:t> </m:t>
                        </m:r>
                        <m:r>
                          <a:rPr lang="es-E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s-ES" sz="280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2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9410" y="5637821"/>
                  <a:ext cx="2087687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29 Conector recto de flecha"/>
            <p:cNvCxnSpPr/>
            <p:nvPr/>
          </p:nvCxnSpPr>
          <p:spPr>
            <a:xfrm>
              <a:off x="2057568" y="5886080"/>
              <a:ext cx="5660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30 Conector recto de flecha"/>
          <p:cNvCxnSpPr/>
          <p:nvPr/>
        </p:nvCxnSpPr>
        <p:spPr>
          <a:xfrm>
            <a:off x="4535767" y="5192640"/>
            <a:ext cx="0" cy="4136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4343890" y="4825457"/>
            <a:ext cx="140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Susceptancia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9" grpId="0"/>
      <p:bldP spid="32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6638</TotalTime>
  <Words>1308</Words>
  <Application>Microsoft Office PowerPoint</Application>
  <PresentationFormat>Presentación en pantalla (4:3)</PresentationFormat>
  <Paragraphs>242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lsempere</dc:creator>
  <cp:lastModifiedBy>Luis Sempere Paya</cp:lastModifiedBy>
  <cp:revision>371</cp:revision>
  <dcterms:created xsi:type="dcterms:W3CDTF">2022-04-09T13:55:01Z</dcterms:created>
  <dcterms:modified xsi:type="dcterms:W3CDTF">2022-06-13T08:03:17Z</dcterms:modified>
</cp:coreProperties>
</file>