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77" r:id="rId7"/>
    <p:sldId id="260" r:id="rId8"/>
    <p:sldId id="262" r:id="rId9"/>
    <p:sldId id="263" r:id="rId10"/>
    <p:sldId id="278" r:id="rId11"/>
    <p:sldId id="264" r:id="rId12"/>
    <p:sldId id="265" r:id="rId13"/>
    <p:sldId id="266" r:id="rId14"/>
    <p:sldId id="282" r:id="rId15"/>
    <p:sldId id="267" r:id="rId16"/>
    <p:sldId id="268" r:id="rId17"/>
    <p:sldId id="279" r:id="rId18"/>
    <p:sldId id="271" r:id="rId19"/>
    <p:sldId id="281" r:id="rId20"/>
    <p:sldId id="269" r:id="rId21"/>
    <p:sldId id="270" r:id="rId22"/>
    <p:sldId id="280" r:id="rId23"/>
    <p:sldId id="272" r:id="rId24"/>
    <p:sldId id="283" r:id="rId25"/>
    <p:sldId id="284" r:id="rId26"/>
    <p:sldId id="285" r:id="rId27"/>
    <p:sldId id="273" r:id="rId28"/>
    <p:sldId id="274" r:id="rId29"/>
    <p:sldId id="276"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0" d="100"/>
          <a:sy n="60" d="100"/>
        </p:scale>
        <p:origin x="96" y="216"/>
      </p:cViewPr>
      <p:guideLst/>
    </p:cSldViewPr>
  </p:slideViewPr>
  <p:outlineViewPr>
    <p:cViewPr>
      <p:scale>
        <a:sx n="33" d="100"/>
        <a:sy n="33" d="100"/>
      </p:scale>
      <p:origin x="0" y="-58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A8809-6E6F-A864-FFD7-7721184813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9D2E830-0814-CA1A-08BD-53E375582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B47956B-4E9E-0875-2E6A-7A3D31681F3F}"/>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5" name="Marcador de pie de página 4">
            <a:extLst>
              <a:ext uri="{FF2B5EF4-FFF2-40B4-BE49-F238E27FC236}">
                <a16:creationId xmlns:a16="http://schemas.microsoft.com/office/drawing/2014/main" id="{E0C3FBE9-FF44-7E59-34DA-39882A55A53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3A9971-B9AB-CDEC-4ACD-E92CDF81B5B8}"/>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408994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5DFA09-4E2C-A170-C24F-8F99CD2C39F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0E48D66-DEEC-FB85-3C54-2FB17B3DC7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28A8E2-D6D4-D28A-5749-95E61756902C}"/>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5" name="Marcador de pie de página 4">
            <a:extLst>
              <a:ext uri="{FF2B5EF4-FFF2-40B4-BE49-F238E27FC236}">
                <a16:creationId xmlns:a16="http://schemas.microsoft.com/office/drawing/2014/main" id="{CA36CF8C-5D99-59E2-D5F5-B2E5022658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F30C14-F639-81F7-B5D6-0EC019E3C30B}"/>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801659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CCFA1A-4C42-EE30-861F-7F494103479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A0764A-7E5D-1AD5-F3C5-42BB0021CEB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0FBE62-083C-C10F-4D47-07BE44CF8C3C}"/>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5" name="Marcador de pie de página 4">
            <a:extLst>
              <a:ext uri="{FF2B5EF4-FFF2-40B4-BE49-F238E27FC236}">
                <a16:creationId xmlns:a16="http://schemas.microsoft.com/office/drawing/2014/main" id="{96FBC623-CD69-4F7B-1FD3-7BA620B78F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2D40C62-80D9-9219-84AF-DC67FEAFDC48}"/>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43487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9872DA-35F8-91C7-6423-2228825DE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1C1835-3D9C-0FE0-C340-06C972AC10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2F9987-0DC1-B5FB-DFAB-833BB4D03AF8}"/>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5" name="Marcador de pie de página 4">
            <a:extLst>
              <a:ext uri="{FF2B5EF4-FFF2-40B4-BE49-F238E27FC236}">
                <a16:creationId xmlns:a16="http://schemas.microsoft.com/office/drawing/2014/main" id="{0D9EC4E7-A5D4-CB22-68E2-C63E705EC0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F0AE6-F227-E146-AEF9-04A827E7664A}"/>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68344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5F423-59FC-2690-8A80-6420CAA922A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1A833D-B8E4-2B42-397E-586F7CC0F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1E4BA-2FBB-4956-3554-28068294F2D2}"/>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5" name="Marcador de pie de página 4">
            <a:extLst>
              <a:ext uri="{FF2B5EF4-FFF2-40B4-BE49-F238E27FC236}">
                <a16:creationId xmlns:a16="http://schemas.microsoft.com/office/drawing/2014/main" id="{CA521798-537A-6F1F-B428-A4B0705956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D0293D0-1143-D114-6344-5A9B402E0844}"/>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92971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D0E6C7-C84B-EA07-BF00-C2B23014B4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F8B660A-7EC9-56C5-C5D3-E31EF8F0E1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F12FC8D-0CBB-D7F4-54FE-276AC23A7A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0289103-5E5A-CBAE-3739-051DCB198D71}"/>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6" name="Marcador de pie de página 5">
            <a:extLst>
              <a:ext uri="{FF2B5EF4-FFF2-40B4-BE49-F238E27FC236}">
                <a16:creationId xmlns:a16="http://schemas.microsoft.com/office/drawing/2014/main" id="{552FE6E1-C0F2-7D97-2C9B-95897533F53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5093E1C-3C73-A304-CAEC-3A2DE37EC465}"/>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24550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E5AC95-7A53-0A63-92A4-CC864DDA6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BABC7CD-2762-EEB9-9532-798A250914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BA1896-71E9-C93E-30E6-4E88C48400B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02EB3B-2C52-229A-F664-7D144E24A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CE8BD51-B133-F8E6-5F8D-CA5EAAA386B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D1B4E3-12E8-31AD-2644-0D02385FB4B4}"/>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8" name="Marcador de pie de página 7">
            <a:extLst>
              <a:ext uri="{FF2B5EF4-FFF2-40B4-BE49-F238E27FC236}">
                <a16:creationId xmlns:a16="http://schemas.microsoft.com/office/drawing/2014/main" id="{204B0610-6105-E066-C66C-E4965E7A0C9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EAAF007-8EB7-7B37-334E-FECA72356F14}"/>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76744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BDB622-E97D-D8E0-EB2D-532A2FB960F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A3AA989-5D64-93CF-6A9D-6A5ACDAFB5D2}"/>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4" name="Marcador de pie de página 3">
            <a:extLst>
              <a:ext uri="{FF2B5EF4-FFF2-40B4-BE49-F238E27FC236}">
                <a16:creationId xmlns:a16="http://schemas.microsoft.com/office/drawing/2014/main" id="{C637F718-A590-0EA3-F0F5-F084391309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C5A440-BD5B-027C-7EA1-F7FFF7EFA543}"/>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073314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3F769C2-5DAE-C332-DF10-EC3E43A3C705}"/>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3" name="Marcador de pie de página 2">
            <a:extLst>
              <a:ext uri="{FF2B5EF4-FFF2-40B4-BE49-F238E27FC236}">
                <a16:creationId xmlns:a16="http://schemas.microsoft.com/office/drawing/2014/main" id="{8623293C-81A9-8B5B-5E4B-203BA2B8FCE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4BC55F7-0A41-4F56-72CE-7FCDA068B7DB}"/>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405924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57AFF7-954F-83EA-2EBF-2FDA2BC23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7A38AC-BE85-FF2C-A4E4-8023A6FB4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BE92E6A-CD55-050E-6B62-D88B1817C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0126CD1-A1ED-C092-DE61-BD2EB03B1335}"/>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6" name="Marcador de pie de página 5">
            <a:extLst>
              <a:ext uri="{FF2B5EF4-FFF2-40B4-BE49-F238E27FC236}">
                <a16:creationId xmlns:a16="http://schemas.microsoft.com/office/drawing/2014/main" id="{6AAFB216-0AD4-7077-2AC5-DA85E5EC6C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6943CFB-960C-52BD-9F49-D60C2BA4962B}"/>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195961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94F14-A00B-71FA-E3EB-E5903622C9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9ABBA30-A2B6-51C3-4C26-4B00FCB657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27C4E71-97C5-7114-8581-23E585E49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0437B3-AAC0-344D-2A3C-F28B89439CC8}"/>
              </a:ext>
            </a:extLst>
          </p:cNvPr>
          <p:cNvSpPr>
            <a:spLocks noGrp="1"/>
          </p:cNvSpPr>
          <p:nvPr>
            <p:ph type="dt" sz="half" idx="10"/>
          </p:nvPr>
        </p:nvSpPr>
        <p:spPr/>
        <p:txBody>
          <a:bodyPr/>
          <a:lstStyle/>
          <a:p>
            <a:fld id="{000D3225-9C94-4613-AF0D-046E9342D76F}" type="datetimeFigureOut">
              <a:rPr lang="es-ES" smtClean="0"/>
              <a:t>09/06/2022</a:t>
            </a:fld>
            <a:endParaRPr lang="es-ES"/>
          </a:p>
        </p:txBody>
      </p:sp>
      <p:sp>
        <p:nvSpPr>
          <p:cNvPr id="6" name="Marcador de pie de página 5">
            <a:extLst>
              <a:ext uri="{FF2B5EF4-FFF2-40B4-BE49-F238E27FC236}">
                <a16:creationId xmlns:a16="http://schemas.microsoft.com/office/drawing/2014/main" id="{62F73A55-13B2-080A-AB43-9780B3EEB92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1AA414-95F6-AAD4-9957-4C55700E6153}"/>
              </a:ext>
            </a:extLst>
          </p:cNvPr>
          <p:cNvSpPr>
            <a:spLocks noGrp="1"/>
          </p:cNvSpPr>
          <p:nvPr>
            <p:ph type="sldNum" sz="quarter" idx="12"/>
          </p:nvPr>
        </p:nvSpPr>
        <p:spPr/>
        <p:txBody>
          <a:bodyPr/>
          <a:lstStyle/>
          <a:p>
            <a:fld id="{9D87A6E1-466E-4A0E-99E0-F1E9D06B06FF}" type="slidenum">
              <a:rPr lang="es-ES" smtClean="0"/>
              <a:t>‹Nº›</a:t>
            </a:fld>
            <a:endParaRPr lang="es-ES"/>
          </a:p>
        </p:txBody>
      </p:sp>
    </p:spTree>
    <p:extLst>
      <p:ext uri="{BB962C8B-B14F-4D97-AF65-F5344CB8AC3E}">
        <p14:creationId xmlns:p14="http://schemas.microsoft.com/office/powerpoint/2010/main" val="240561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BAC005-19E3-45A5-6225-3C8AC716F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8E769CE-B070-C60C-AF63-1EF948E34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D886D6C-D77E-4A2B-9A97-527280885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D3225-9C94-4613-AF0D-046E9342D76F}" type="datetimeFigureOut">
              <a:rPr lang="es-ES" smtClean="0"/>
              <a:t>09/06/2022</a:t>
            </a:fld>
            <a:endParaRPr lang="es-ES"/>
          </a:p>
        </p:txBody>
      </p:sp>
      <p:sp>
        <p:nvSpPr>
          <p:cNvPr id="5" name="Marcador de pie de página 4">
            <a:extLst>
              <a:ext uri="{FF2B5EF4-FFF2-40B4-BE49-F238E27FC236}">
                <a16:creationId xmlns:a16="http://schemas.microsoft.com/office/drawing/2014/main" id="{6C025F7E-C40C-C1FD-63B5-47C7E0A77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7570068-0EBB-1BD7-DFA8-BC5236C22A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7A6E1-466E-4A0E-99E0-F1E9D06B06FF}" type="slidenum">
              <a:rPr lang="es-ES" smtClean="0"/>
              <a:t>‹Nº›</a:t>
            </a:fld>
            <a:endParaRPr lang="es-ES"/>
          </a:p>
        </p:txBody>
      </p:sp>
    </p:spTree>
    <p:extLst>
      <p:ext uri="{BB962C8B-B14F-4D97-AF65-F5344CB8AC3E}">
        <p14:creationId xmlns:p14="http://schemas.microsoft.com/office/powerpoint/2010/main" val="762447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3.bin"/><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4.bin"/><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6.bin"/><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7.bin"/><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9.bin"/><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0.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2.bin"/><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3.bin"/><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4.bin"/><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6.bin"/><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7.bin"/><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8.bin"/><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9.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Layout" Target="../slideLayouts/slideLayout6.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C7B9C3-B94E-388D-51A2-6075C197AB75}"/>
              </a:ext>
            </a:extLst>
          </p:cNvPr>
          <p:cNvSpPr>
            <a:spLocks noGrp="1"/>
          </p:cNvSpPr>
          <p:nvPr>
            <p:ph type="ctrTitle"/>
          </p:nvPr>
        </p:nvSpPr>
        <p:spPr>
          <a:xfrm>
            <a:off x="1524000" y="1974574"/>
            <a:ext cx="9144000" cy="2387600"/>
          </a:xfrm>
        </p:spPr>
        <p:txBody>
          <a:bodyPr/>
          <a:lstStyle/>
          <a:p>
            <a:r>
              <a:rPr lang="es-ES" b="1" dirty="0">
                <a:solidFill>
                  <a:schemeClr val="accent5">
                    <a:lumMod val="75000"/>
                  </a:schemeClr>
                </a:solidFill>
              </a:rPr>
              <a:t>Comunicaciones Digitales en Bandas altas</a:t>
            </a:r>
          </a:p>
        </p:txBody>
      </p:sp>
      <p:sp>
        <p:nvSpPr>
          <p:cNvPr id="3" name="Subtítulo 2">
            <a:extLst>
              <a:ext uri="{FF2B5EF4-FFF2-40B4-BE49-F238E27FC236}">
                <a16:creationId xmlns:a16="http://schemas.microsoft.com/office/drawing/2014/main" id="{1476CEAB-1C7E-4E43-1DB2-5593A12F0A3D}"/>
              </a:ext>
            </a:extLst>
          </p:cNvPr>
          <p:cNvSpPr>
            <a:spLocks noGrp="1"/>
          </p:cNvSpPr>
          <p:nvPr>
            <p:ph type="subTitle" idx="1"/>
          </p:nvPr>
        </p:nvSpPr>
        <p:spPr>
          <a:xfrm>
            <a:off x="1524000" y="4362174"/>
            <a:ext cx="9144000" cy="1655762"/>
          </a:xfrm>
        </p:spPr>
        <p:txBody>
          <a:bodyPr/>
          <a:lstStyle/>
          <a:p>
            <a:endParaRPr lang="es-ES" dirty="0"/>
          </a:p>
          <a:p>
            <a:r>
              <a:rPr lang="es-ES" sz="7200" u="sng" dirty="0" err="1">
                <a:solidFill>
                  <a:srgbClr val="FF0000"/>
                </a:solidFill>
                <a:latin typeface="Algerian" panose="04020705040A02060702" pitchFamily="82" charset="0"/>
              </a:rPr>
              <a:t>Dstar</a:t>
            </a:r>
            <a:r>
              <a:rPr lang="es-ES" sz="7200" dirty="0">
                <a:solidFill>
                  <a:srgbClr val="FF0000"/>
                </a:solidFill>
                <a:latin typeface="Algerian" panose="04020705040A02060702" pitchFamily="82" charset="0"/>
              </a:rPr>
              <a:t> – </a:t>
            </a:r>
            <a:r>
              <a:rPr lang="es-ES" sz="7200" u="sng" dirty="0">
                <a:solidFill>
                  <a:srgbClr val="FF0000"/>
                </a:solidFill>
                <a:latin typeface="Algerian" panose="04020705040A02060702" pitchFamily="82" charset="0"/>
              </a:rPr>
              <a:t>DMR</a:t>
            </a:r>
            <a:r>
              <a:rPr lang="es-ES" sz="7200" dirty="0">
                <a:solidFill>
                  <a:srgbClr val="FF0000"/>
                </a:solidFill>
                <a:latin typeface="Algerian" panose="04020705040A02060702" pitchFamily="82" charset="0"/>
              </a:rPr>
              <a:t> - </a:t>
            </a:r>
            <a:r>
              <a:rPr lang="es-ES" sz="7200" u="sng" dirty="0">
                <a:solidFill>
                  <a:srgbClr val="FF0000"/>
                </a:solidFill>
                <a:latin typeface="Algerian" panose="04020705040A02060702" pitchFamily="82" charset="0"/>
              </a:rPr>
              <a:t>C4fm</a:t>
            </a:r>
          </a:p>
        </p:txBody>
      </p:sp>
      <p:sp>
        <p:nvSpPr>
          <p:cNvPr id="9" name="Rectangle 6">
            <a:extLst>
              <a:ext uri="{FF2B5EF4-FFF2-40B4-BE49-F238E27FC236}">
                <a16:creationId xmlns:a16="http://schemas.microsoft.com/office/drawing/2014/main" id="{8770DD3B-72EC-8DFC-880A-9E268AB55D9A}"/>
              </a:ext>
            </a:extLst>
          </p:cNvPr>
          <p:cNvSpPr>
            <a:spLocks noChangeArrowheads="1"/>
          </p:cNvSpPr>
          <p:nvPr/>
        </p:nvSpPr>
        <p:spPr bwMode="auto">
          <a:xfrm>
            <a:off x="3737113" y="46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0" name="Objeto 9">
            <a:extLst>
              <a:ext uri="{FF2B5EF4-FFF2-40B4-BE49-F238E27FC236}">
                <a16:creationId xmlns:a16="http://schemas.microsoft.com/office/drawing/2014/main" id="{B5B6F5B4-5750-97A8-4A0F-837104394039}"/>
              </a:ext>
            </a:extLst>
          </p:cNvPr>
          <p:cNvGraphicFramePr>
            <a:graphicFrameLocks/>
          </p:cNvGraphicFramePr>
          <p:nvPr>
            <p:extLst>
              <p:ext uri="{D42A27DB-BD31-4B8C-83A1-F6EECF244321}">
                <p14:modId xmlns:p14="http://schemas.microsoft.com/office/powerpoint/2010/main" val="980298810"/>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0" name="Objec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672413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45B9BF-0434-266B-FB98-003CC27ABCF2}"/>
              </a:ext>
            </a:extLst>
          </p:cNvPr>
          <p:cNvSpPr>
            <a:spLocks noGrp="1"/>
          </p:cNvSpPr>
          <p:nvPr>
            <p:ph type="title"/>
          </p:nvPr>
        </p:nvSpPr>
        <p:spPr>
          <a:xfrm>
            <a:off x="944217" y="3136073"/>
            <a:ext cx="10515600" cy="1325563"/>
          </a:xfrm>
        </p:spPr>
        <p:txBody>
          <a:bodyPr>
            <a:noAutofit/>
          </a:bodyPr>
          <a:lstStyle/>
          <a:p>
            <a:pPr algn="ctr"/>
            <a:r>
              <a:rPr lang="es-ES" sz="9600" u="sng" dirty="0">
                <a:solidFill>
                  <a:srgbClr val="FF0000"/>
                </a:solidFill>
                <a:latin typeface="Algerian" panose="04020705040A02060702" pitchFamily="82" charset="0"/>
              </a:rPr>
              <a:t>DMR</a:t>
            </a:r>
          </a:p>
        </p:txBody>
      </p:sp>
      <p:graphicFrame>
        <p:nvGraphicFramePr>
          <p:cNvPr id="3" name="Objeto 2">
            <a:extLst>
              <a:ext uri="{FF2B5EF4-FFF2-40B4-BE49-F238E27FC236}">
                <a16:creationId xmlns:a16="http://schemas.microsoft.com/office/drawing/2014/main" id="{89F2DC08-CFDB-69C8-5569-B9BDCC703081}"/>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B1FB0D6B-2BFE-AA09-1FDB-57D29099B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42" y="4608435"/>
            <a:ext cx="3942830" cy="1971415"/>
          </a:xfrm>
          <a:prstGeom prst="rect">
            <a:avLst/>
          </a:prstGeom>
        </p:spPr>
      </p:pic>
      <p:pic>
        <p:nvPicPr>
          <p:cNvPr id="6" name="Imagen 5">
            <a:extLst>
              <a:ext uri="{FF2B5EF4-FFF2-40B4-BE49-F238E27FC236}">
                <a16:creationId xmlns:a16="http://schemas.microsoft.com/office/drawing/2014/main" id="{EC6A68F0-37D2-E8BE-BFCC-A307C33630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3595" y="2291301"/>
            <a:ext cx="3206811" cy="4311678"/>
          </a:xfrm>
          <a:prstGeom prst="rect">
            <a:avLst/>
          </a:prstGeom>
        </p:spPr>
      </p:pic>
      <p:pic>
        <p:nvPicPr>
          <p:cNvPr id="10" name="Imagen 9">
            <a:extLst>
              <a:ext uri="{FF2B5EF4-FFF2-40B4-BE49-F238E27FC236}">
                <a16:creationId xmlns:a16="http://schemas.microsoft.com/office/drawing/2014/main" id="{63514691-EF29-D364-DB95-F59087B9F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742" y="1982576"/>
            <a:ext cx="4381447" cy="2464564"/>
          </a:xfrm>
          <a:prstGeom prst="rect">
            <a:avLst/>
          </a:prstGeom>
        </p:spPr>
      </p:pic>
    </p:spTree>
    <p:extLst>
      <p:ext uri="{BB962C8B-B14F-4D97-AF65-F5344CB8AC3E}">
        <p14:creationId xmlns:p14="http://schemas.microsoft.com/office/powerpoint/2010/main" val="115611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11BA7-1616-742D-146C-9448DF1D33A0}"/>
              </a:ext>
            </a:extLst>
          </p:cNvPr>
          <p:cNvSpPr>
            <a:spLocks noGrp="1"/>
          </p:cNvSpPr>
          <p:nvPr>
            <p:ph type="title"/>
          </p:nvPr>
        </p:nvSpPr>
        <p:spPr>
          <a:xfrm>
            <a:off x="586408" y="2332382"/>
            <a:ext cx="10515600" cy="4240696"/>
          </a:xfrm>
        </p:spPr>
        <p:txBody>
          <a:bodyPr>
            <a:normAutofit fontScale="90000"/>
          </a:bodyPr>
          <a:lstStyle/>
          <a:p>
            <a:r>
              <a:rPr lang="es-ES" b="1" u="sng" dirty="0" err="1">
                <a:solidFill>
                  <a:srgbClr val="FF0000"/>
                </a:solidFill>
              </a:rPr>
              <a:t>Dmr</a:t>
            </a:r>
            <a:r>
              <a:rPr lang="es-ES" b="1" u="sng" dirty="0">
                <a:solidFill>
                  <a:srgbClr val="FF0000"/>
                </a:solidFill>
              </a:rPr>
              <a:t>:</a:t>
            </a:r>
            <a:r>
              <a:rPr lang="es-ES" u="sng" dirty="0"/>
              <a:t> </a:t>
            </a:r>
            <a:r>
              <a:rPr lang="es-ES" dirty="0"/>
              <a:t>“Digital Móvil Radio”, fue desarrollado para un uso profesional, (con origen en el sistema de MOTOROLA) y fue adaptado por un grupo de desarrolladores voluntarios, al comienzo con cierta ingeniería inversa, pero más tarde se ha escrito incluso un firmware desde cero para algunos modelo, es posiblemente el sistema más popular.</a:t>
            </a:r>
          </a:p>
        </p:txBody>
      </p:sp>
      <p:graphicFrame>
        <p:nvGraphicFramePr>
          <p:cNvPr id="3" name="Objeto 2">
            <a:extLst>
              <a:ext uri="{FF2B5EF4-FFF2-40B4-BE49-F238E27FC236}">
                <a16:creationId xmlns:a16="http://schemas.microsoft.com/office/drawing/2014/main" id="{59FB26C8-AF90-7DA1-966F-6AE1F6032D0E}"/>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421840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B7E94-9532-B85D-F72A-A57CE16560A8}"/>
              </a:ext>
            </a:extLst>
          </p:cNvPr>
          <p:cNvSpPr>
            <a:spLocks noGrp="1"/>
          </p:cNvSpPr>
          <p:nvPr>
            <p:ph type="title"/>
          </p:nvPr>
        </p:nvSpPr>
        <p:spPr>
          <a:xfrm>
            <a:off x="652669" y="2252871"/>
            <a:ext cx="10515600" cy="4419876"/>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a:t>
            </a:r>
            <a:r>
              <a:rPr lang="es-ES" sz="4000" dirty="0"/>
              <a:t>Lo primero que observamos al registrarnos, es que nos asignan un </a:t>
            </a:r>
            <a:r>
              <a:rPr lang="es-ES" sz="4000" dirty="0" err="1"/>
              <a:t>Dmr</a:t>
            </a:r>
            <a:r>
              <a:rPr lang="es-ES" sz="4000" dirty="0"/>
              <a:t> ID vinculado a nuestro indicativo.</a:t>
            </a:r>
            <a:br>
              <a:rPr lang="es-ES" sz="4000" dirty="0"/>
            </a:br>
            <a:r>
              <a:rPr lang="es-ES" sz="4000" dirty="0"/>
              <a:t>Podemos visualizar en la pantalla los indicativos de los corresponsales y su ubicación, pero debemos ir actualizando esa base de datos dependiendo de la marca del equipo de unos sitios u otros en internet, aunque hay una centralización de ellos en HTTPS://WWW.radioid.net</a:t>
            </a:r>
          </a:p>
        </p:txBody>
      </p:sp>
      <p:graphicFrame>
        <p:nvGraphicFramePr>
          <p:cNvPr id="3" name="Objeto 2">
            <a:extLst>
              <a:ext uri="{FF2B5EF4-FFF2-40B4-BE49-F238E27FC236}">
                <a16:creationId xmlns:a16="http://schemas.microsoft.com/office/drawing/2014/main" id="{C805BBC3-08C7-1309-EAB7-9ABDA74E0DE9}"/>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94576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88CBC-C6DE-0620-B6D3-E18E3B3E04D2}"/>
              </a:ext>
            </a:extLst>
          </p:cNvPr>
          <p:cNvSpPr>
            <a:spLocks noGrp="1"/>
          </p:cNvSpPr>
          <p:nvPr>
            <p:ph type="title"/>
          </p:nvPr>
        </p:nvSpPr>
        <p:spPr>
          <a:xfrm>
            <a:off x="652670" y="5163793"/>
            <a:ext cx="10515600" cy="1325563"/>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Este es el repetidor </a:t>
            </a:r>
            <a:r>
              <a:rPr lang="es-ES" dirty="0" err="1"/>
              <a:t>Dmr</a:t>
            </a:r>
            <a:r>
              <a:rPr lang="es-ES" dirty="0"/>
              <a:t> que tenemos instalado en Ure Valencia, con su cavidad y lo tenemos siempre conectado al TG 214 (España).</a:t>
            </a:r>
          </a:p>
        </p:txBody>
      </p:sp>
      <p:graphicFrame>
        <p:nvGraphicFramePr>
          <p:cNvPr id="3" name="Objeto 2">
            <a:extLst>
              <a:ext uri="{FF2B5EF4-FFF2-40B4-BE49-F238E27FC236}">
                <a16:creationId xmlns:a16="http://schemas.microsoft.com/office/drawing/2014/main" id="{83E5B371-0C55-738B-12DF-75737D3CFCF7}"/>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278B2C01-519C-9D7A-3221-DA85774D61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4226" y="2058850"/>
            <a:ext cx="5075582" cy="2855015"/>
          </a:xfrm>
          <a:prstGeom prst="rect">
            <a:avLst/>
          </a:prstGeom>
        </p:spPr>
      </p:pic>
    </p:spTree>
    <p:extLst>
      <p:ext uri="{BB962C8B-B14F-4D97-AF65-F5344CB8AC3E}">
        <p14:creationId xmlns:p14="http://schemas.microsoft.com/office/powerpoint/2010/main" val="414831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FFB64B26-0810-5D1F-DA93-D332946488D1}"/>
              </a:ext>
            </a:extLst>
          </p:cNvPr>
          <p:cNvSpPr>
            <a:spLocks noGrp="1"/>
          </p:cNvSpPr>
          <p:nvPr>
            <p:ph type="body" idx="1"/>
          </p:nvPr>
        </p:nvSpPr>
        <p:spPr>
          <a:xfrm>
            <a:off x="838200" y="2693963"/>
            <a:ext cx="10515600" cy="4164037"/>
          </a:xfrm>
        </p:spPr>
        <p:txBody>
          <a:bodyPr>
            <a:normAutofit/>
          </a:bodyPr>
          <a:lstStyle/>
          <a:p>
            <a:r>
              <a:rPr lang="es-ES" sz="4300" b="1" u="sng" dirty="0" err="1">
                <a:solidFill>
                  <a:srgbClr val="C00000"/>
                </a:solidFill>
                <a:latin typeface="+mj-lt"/>
              </a:rPr>
              <a:t>Dmr</a:t>
            </a:r>
            <a:r>
              <a:rPr lang="es-ES" sz="4300" b="1" u="sng" dirty="0">
                <a:solidFill>
                  <a:srgbClr val="C00000"/>
                </a:solidFill>
                <a:latin typeface="+mj-lt"/>
              </a:rPr>
              <a:t>:</a:t>
            </a:r>
            <a:r>
              <a:rPr lang="es-ES" sz="4300" dirty="0">
                <a:latin typeface="+mj-lt"/>
              </a:rPr>
              <a:t> </a:t>
            </a:r>
            <a:r>
              <a:rPr lang="es-ES" sz="4000" dirty="0">
                <a:solidFill>
                  <a:schemeClr val="tx1"/>
                </a:solidFill>
                <a:latin typeface="+mj-lt"/>
              </a:rPr>
              <a:t>por el </a:t>
            </a:r>
            <a:r>
              <a:rPr lang="es-ES" sz="4000" dirty="0" err="1">
                <a:solidFill>
                  <a:schemeClr val="tx1"/>
                </a:solidFill>
                <a:latin typeface="+mj-lt"/>
              </a:rPr>
              <a:t>Timeslot</a:t>
            </a:r>
            <a:r>
              <a:rPr lang="es-ES" sz="4000" dirty="0">
                <a:solidFill>
                  <a:schemeClr val="tx1"/>
                </a:solidFill>
                <a:latin typeface="+mj-lt"/>
              </a:rPr>
              <a:t> 1, una de las ventajas de DMR es poder utilizar un solo canal de radio para mantener dos conversaciones, existe el </a:t>
            </a:r>
            <a:r>
              <a:rPr lang="es-ES" sz="4000" dirty="0" err="1">
                <a:solidFill>
                  <a:schemeClr val="tx1"/>
                </a:solidFill>
                <a:latin typeface="+mj-lt"/>
              </a:rPr>
              <a:t>Timeslot</a:t>
            </a:r>
            <a:r>
              <a:rPr lang="es-ES" sz="4000" dirty="0">
                <a:solidFill>
                  <a:schemeClr val="tx1"/>
                </a:solidFill>
                <a:latin typeface="+mj-lt"/>
              </a:rPr>
              <a:t> 1 y el </a:t>
            </a:r>
            <a:r>
              <a:rPr lang="es-ES" sz="4000" dirty="0" err="1">
                <a:solidFill>
                  <a:schemeClr val="tx1"/>
                </a:solidFill>
                <a:latin typeface="+mj-lt"/>
              </a:rPr>
              <a:t>Timeslot</a:t>
            </a:r>
            <a:r>
              <a:rPr lang="es-ES" sz="4000" dirty="0">
                <a:solidFill>
                  <a:schemeClr val="tx1"/>
                </a:solidFill>
                <a:latin typeface="+mj-lt"/>
              </a:rPr>
              <a:t> 2 cuando se trabaja por repetidor, así que ese segundo TS tenemos programado el TG provincial de Valencia TG 21446 </a:t>
            </a:r>
          </a:p>
        </p:txBody>
      </p:sp>
      <p:graphicFrame>
        <p:nvGraphicFramePr>
          <p:cNvPr id="4" name="Objeto 3">
            <a:extLst>
              <a:ext uri="{FF2B5EF4-FFF2-40B4-BE49-F238E27FC236}">
                <a16:creationId xmlns:a16="http://schemas.microsoft.com/office/drawing/2014/main" id="{5F0DAF87-01C7-EBED-3A81-00936A681D7A}"/>
              </a:ext>
            </a:extLst>
          </p:cNvPr>
          <p:cNvGraphicFramePr>
            <a:graphicFrameLocks/>
          </p:cNvGraphicFramePr>
          <p:nvPr>
            <p:extLst>
              <p:ext uri="{D42A27DB-BD31-4B8C-83A1-F6EECF244321}">
                <p14:modId xmlns:p14="http://schemas.microsoft.com/office/powerpoint/2010/main" val="33967943"/>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83E5B371-0C55-738B-12DF-75737D3CFCF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41102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23753-0244-E662-70A3-DFC60DC0A13F}"/>
              </a:ext>
            </a:extLst>
          </p:cNvPr>
          <p:cNvSpPr>
            <a:spLocks noGrp="1"/>
          </p:cNvSpPr>
          <p:nvPr>
            <p:ph type="title"/>
          </p:nvPr>
        </p:nvSpPr>
        <p:spPr>
          <a:xfrm>
            <a:off x="626165" y="2226365"/>
            <a:ext cx="10515600" cy="4168085"/>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Este sistema esta organizado en </a:t>
            </a:r>
            <a:r>
              <a:rPr lang="es-ES" dirty="0" err="1"/>
              <a:t>TG’s</a:t>
            </a:r>
            <a:r>
              <a:rPr lang="es-ES" dirty="0"/>
              <a:t> que significa </a:t>
            </a:r>
            <a:r>
              <a:rPr lang="es-ES" dirty="0" err="1"/>
              <a:t>Talk</a:t>
            </a:r>
            <a:r>
              <a:rPr lang="es-ES" dirty="0"/>
              <a:t> </a:t>
            </a:r>
            <a:r>
              <a:rPr lang="es-ES" dirty="0" err="1"/>
              <a:t>Group</a:t>
            </a:r>
            <a:r>
              <a:rPr lang="es-ES" dirty="0"/>
              <a:t>. Dependiendo de en cual estes, te conecta a unos repetidores o otros, por ejemplo, cuando conectamos con el TG 214, estamos saliendo por todos los repetidores </a:t>
            </a:r>
            <a:r>
              <a:rPr lang="es-ES" dirty="0" err="1"/>
              <a:t>Dmr</a:t>
            </a:r>
            <a:r>
              <a:rPr lang="es-ES" dirty="0"/>
              <a:t> de España o cuando salimos por el TG EA5, estamos saliendo por todos los repetidores del distrito 5 y así sucesivamente. </a:t>
            </a:r>
          </a:p>
        </p:txBody>
      </p:sp>
      <p:graphicFrame>
        <p:nvGraphicFramePr>
          <p:cNvPr id="3" name="Objeto 2">
            <a:extLst>
              <a:ext uri="{FF2B5EF4-FFF2-40B4-BE49-F238E27FC236}">
                <a16:creationId xmlns:a16="http://schemas.microsoft.com/office/drawing/2014/main" id="{84338422-DE6C-8A0F-6AB0-7CD151DDCE4B}"/>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073267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10A431-456D-CEF8-05DD-0A0A4EC09CA4}"/>
              </a:ext>
            </a:extLst>
          </p:cNvPr>
          <p:cNvSpPr>
            <a:spLocks noGrp="1"/>
          </p:cNvSpPr>
          <p:nvPr>
            <p:ph type="title"/>
          </p:nvPr>
        </p:nvSpPr>
        <p:spPr>
          <a:xfrm>
            <a:off x="450166" y="1974574"/>
            <a:ext cx="10916529" cy="4883426"/>
          </a:xfrm>
        </p:spPr>
        <p:txBody>
          <a:bodyPr>
            <a:normAutofit fontScale="90000"/>
          </a:bodyPr>
          <a:lstStyle/>
          <a:p>
            <a:r>
              <a:rPr lang="es-ES" b="1" u="sng" dirty="0" err="1">
                <a:solidFill>
                  <a:srgbClr val="FF0000"/>
                </a:solidFill>
              </a:rPr>
              <a:t>Dmr</a:t>
            </a:r>
            <a:r>
              <a:rPr lang="es-ES" b="1" u="sng" dirty="0">
                <a:solidFill>
                  <a:srgbClr val="FF0000"/>
                </a:solidFill>
              </a:rPr>
              <a:t>:</a:t>
            </a:r>
            <a:r>
              <a:rPr lang="es-ES" dirty="0"/>
              <a:t> Gracias a la conexión a internet y a utilizar un protocolo libre, podemos utilizar unos dispositivos llamados </a:t>
            </a:r>
            <a:r>
              <a:rPr lang="es-ES" dirty="0" err="1"/>
              <a:t>hotspot</a:t>
            </a:r>
            <a:r>
              <a:rPr lang="es-ES" dirty="0"/>
              <a:t>, que están conectados al internet </a:t>
            </a:r>
            <a:br>
              <a:rPr lang="es-ES" dirty="0"/>
            </a:br>
            <a:r>
              <a:rPr lang="es-ES" dirty="0"/>
              <a:t>de nuestro domicilio y que nos hacen de repetidor dentro de nuestra casa, existen tanto de 1 solo </a:t>
            </a:r>
            <a:r>
              <a:rPr lang="es-ES" dirty="0" err="1"/>
              <a:t>Timeslot</a:t>
            </a:r>
            <a:r>
              <a:rPr lang="es-ES" dirty="0"/>
              <a:t> como duales, los primeros trabajan en simplex y los segundos se comportan como un pequeño repetidor de tan solo 10mw.</a:t>
            </a:r>
          </a:p>
        </p:txBody>
      </p:sp>
      <p:graphicFrame>
        <p:nvGraphicFramePr>
          <p:cNvPr id="3" name="Objeto 2">
            <a:extLst>
              <a:ext uri="{FF2B5EF4-FFF2-40B4-BE49-F238E27FC236}">
                <a16:creationId xmlns:a16="http://schemas.microsoft.com/office/drawing/2014/main" id="{4AC3E9D9-D574-6FA3-F3C5-9ED94328B91E}"/>
              </a:ext>
            </a:extLst>
          </p:cNvPr>
          <p:cNvGraphicFramePr>
            <a:graphicFrameLocks/>
          </p:cNvGraphicFramePr>
          <p:nvPr>
            <p:extLst>
              <p:ext uri="{D42A27DB-BD31-4B8C-83A1-F6EECF244321}">
                <p14:modId xmlns:p14="http://schemas.microsoft.com/office/powerpoint/2010/main" val="3239394241"/>
              </p:ext>
            </p:extLst>
          </p:nvPr>
        </p:nvGraphicFramePr>
        <p:xfrm>
          <a:off x="1802295" y="210331"/>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95" y="210331"/>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777559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0AFD0-3FBF-2104-9C27-BB5E6CE8B577}"/>
              </a:ext>
            </a:extLst>
          </p:cNvPr>
          <p:cNvSpPr>
            <a:spLocks noGrp="1"/>
          </p:cNvSpPr>
          <p:nvPr>
            <p:ph type="title"/>
          </p:nvPr>
        </p:nvSpPr>
        <p:spPr>
          <a:xfrm>
            <a:off x="838200" y="3989514"/>
            <a:ext cx="10515600" cy="1325563"/>
          </a:xfrm>
        </p:spPr>
        <p:txBody>
          <a:bodyPr>
            <a:noAutofit/>
          </a:bodyPr>
          <a:lstStyle/>
          <a:p>
            <a:pPr algn="ctr"/>
            <a:r>
              <a:rPr lang="es-ES" sz="9600" b="1" u="sng" dirty="0">
                <a:solidFill>
                  <a:srgbClr val="FF0000"/>
                </a:solidFill>
                <a:latin typeface="Algerian" panose="04020705040A02060702" pitchFamily="82" charset="0"/>
              </a:rPr>
              <a:t>C4fm</a:t>
            </a:r>
            <a:br>
              <a:rPr lang="es-ES" sz="9600" b="1" dirty="0">
                <a:solidFill>
                  <a:srgbClr val="FF0000"/>
                </a:solidFill>
                <a:latin typeface="Algerian" panose="04020705040A02060702" pitchFamily="82" charset="0"/>
              </a:rPr>
            </a:br>
            <a:endParaRPr lang="es-ES" sz="9600" b="1" dirty="0">
              <a:solidFill>
                <a:srgbClr val="FF0000"/>
              </a:solidFill>
              <a:latin typeface="Algerian" panose="04020705040A02060702" pitchFamily="82" charset="0"/>
            </a:endParaRPr>
          </a:p>
        </p:txBody>
      </p:sp>
      <p:graphicFrame>
        <p:nvGraphicFramePr>
          <p:cNvPr id="3" name="Objeto 2">
            <a:extLst>
              <a:ext uri="{FF2B5EF4-FFF2-40B4-BE49-F238E27FC236}">
                <a16:creationId xmlns:a16="http://schemas.microsoft.com/office/drawing/2014/main" id="{96B1410B-582F-2254-288D-2BA215942C8C}"/>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4" name="Imagen 3">
            <a:extLst>
              <a:ext uri="{FF2B5EF4-FFF2-40B4-BE49-F238E27FC236}">
                <a16:creationId xmlns:a16="http://schemas.microsoft.com/office/drawing/2014/main" id="{C9258514-86D6-5482-E157-D6F7EEC00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16021"/>
            <a:ext cx="4075089" cy="1441979"/>
          </a:xfrm>
          <a:prstGeom prst="rect">
            <a:avLst/>
          </a:prstGeom>
        </p:spPr>
      </p:pic>
      <p:pic>
        <p:nvPicPr>
          <p:cNvPr id="8" name="Imagen 7">
            <a:extLst>
              <a:ext uri="{FF2B5EF4-FFF2-40B4-BE49-F238E27FC236}">
                <a16:creationId xmlns:a16="http://schemas.microsoft.com/office/drawing/2014/main" id="{1CBE2C60-C9DD-1CDA-7992-E3017E97D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74" y="2176462"/>
            <a:ext cx="3333750" cy="2505075"/>
          </a:xfrm>
          <a:prstGeom prst="rect">
            <a:avLst/>
          </a:prstGeom>
        </p:spPr>
      </p:pic>
      <p:pic>
        <p:nvPicPr>
          <p:cNvPr id="10" name="Imagen 9">
            <a:extLst>
              <a:ext uri="{FF2B5EF4-FFF2-40B4-BE49-F238E27FC236}">
                <a16:creationId xmlns:a16="http://schemas.microsoft.com/office/drawing/2014/main" id="{263C83E0-ADB7-37B6-9EA3-BBC5E259CC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8655" y="2176462"/>
            <a:ext cx="2372618" cy="4217988"/>
          </a:xfrm>
          <a:prstGeom prst="rect">
            <a:avLst/>
          </a:prstGeom>
        </p:spPr>
      </p:pic>
    </p:spTree>
    <p:extLst>
      <p:ext uri="{BB962C8B-B14F-4D97-AF65-F5344CB8AC3E}">
        <p14:creationId xmlns:p14="http://schemas.microsoft.com/office/powerpoint/2010/main" val="3780381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AF783-5E6F-3F10-2D2C-AEA4AC6B65B2}"/>
              </a:ext>
            </a:extLst>
          </p:cNvPr>
          <p:cNvSpPr>
            <a:spLocks noGrp="1"/>
          </p:cNvSpPr>
          <p:nvPr>
            <p:ph type="title"/>
          </p:nvPr>
        </p:nvSpPr>
        <p:spPr>
          <a:xfrm>
            <a:off x="838200" y="2411896"/>
            <a:ext cx="10515600" cy="4171784"/>
          </a:xfrm>
        </p:spPr>
        <p:txBody>
          <a:bodyPr>
            <a:normAutofit fontScale="90000"/>
          </a:bodyPr>
          <a:lstStyle/>
          <a:p>
            <a:r>
              <a:rPr lang="es-ES" b="1" u="sng" dirty="0">
                <a:solidFill>
                  <a:srgbClr val="FF0000"/>
                </a:solidFill>
              </a:rPr>
              <a:t>C4fm: </a:t>
            </a:r>
            <a:r>
              <a:rPr lang="es-ES" dirty="0"/>
              <a:t>A este sistema también se le llama FUSION o YSF (</a:t>
            </a:r>
            <a:r>
              <a:rPr lang="es-ES" dirty="0" err="1"/>
              <a:t>Yaesu</a:t>
            </a:r>
            <a:r>
              <a:rPr lang="es-ES" dirty="0"/>
              <a:t> Fusión). Hay más de 1500 reflectores o  salas en este sistema en todo el  mundo y en España, tenemos varias salas como por ejemplo la 29 URE VALENCIA, la 88 ALCOYANOS (en pruebas) o la 50 ANDALUCIA, entre otras. También podemos acceder entrando con el modo GM por la sala 90 EUROPELINK.</a:t>
            </a:r>
          </a:p>
        </p:txBody>
      </p:sp>
      <p:graphicFrame>
        <p:nvGraphicFramePr>
          <p:cNvPr id="3" name="Objeto 2">
            <a:extLst>
              <a:ext uri="{FF2B5EF4-FFF2-40B4-BE49-F238E27FC236}">
                <a16:creationId xmlns:a16="http://schemas.microsoft.com/office/drawing/2014/main" id="{93E9A7FD-42FB-1C86-F5F2-BACF317B218F}"/>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75925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B4229E10-0C8C-4F5B-E35C-9F3D4B82BE1D}"/>
              </a:ext>
            </a:extLst>
          </p:cNvPr>
          <p:cNvGraphicFramePr>
            <a:graphicFrameLocks/>
          </p:cNvGraphicFramePr>
          <p:nvPr>
            <p:extLst>
              <p:ext uri="{D42A27DB-BD31-4B8C-83A1-F6EECF244321}">
                <p14:modId xmlns:p14="http://schemas.microsoft.com/office/powerpoint/2010/main" val="746315289"/>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93E9A7FD-42FB-1C86-F5F2-BACF317B218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84BE27EC-2D99-C3DD-B785-FA6E26CD1968}"/>
              </a:ext>
            </a:extLst>
          </p:cNvPr>
          <p:cNvSpPr txBox="1"/>
          <p:nvPr/>
        </p:nvSpPr>
        <p:spPr>
          <a:xfrm>
            <a:off x="1209821" y="2362425"/>
            <a:ext cx="9569548" cy="4401205"/>
          </a:xfrm>
          <a:prstGeom prst="rect">
            <a:avLst/>
          </a:prstGeom>
          <a:noFill/>
        </p:spPr>
        <p:txBody>
          <a:bodyPr wrap="square">
            <a:spAutoFit/>
          </a:bodyPr>
          <a:lstStyle/>
          <a:p>
            <a:r>
              <a:rPr lang="es-ES" sz="4000" b="1" u="sng" dirty="0">
                <a:solidFill>
                  <a:srgbClr val="FF0000"/>
                </a:solidFill>
                <a:latin typeface="+mj-lt"/>
              </a:rPr>
              <a:t>C4fm: </a:t>
            </a:r>
            <a:r>
              <a:rPr lang="es-ES" sz="4000" dirty="0">
                <a:latin typeface="+mj-lt"/>
              </a:rPr>
              <a:t>Hay un repetidor del Radio club Mongo en el monte </a:t>
            </a:r>
            <a:r>
              <a:rPr lang="es-ES" sz="4000" dirty="0" err="1">
                <a:latin typeface="+mj-lt"/>
              </a:rPr>
              <a:t>Cocoll</a:t>
            </a:r>
            <a:r>
              <a:rPr lang="es-ES" sz="4000" dirty="0">
                <a:latin typeface="+mj-lt"/>
              </a:rPr>
              <a:t> (Castell de Castells) en modo mixto en VHF 145.575 -600 se puede utilizar en digital (modo DN) y también como repetidor normal analógico con el tono 118.8 en FM, en breve tendremos un repetidor local aquí en Ure Valencia.</a:t>
            </a:r>
          </a:p>
        </p:txBody>
      </p:sp>
    </p:spTree>
    <p:extLst>
      <p:ext uri="{BB962C8B-B14F-4D97-AF65-F5344CB8AC3E}">
        <p14:creationId xmlns:p14="http://schemas.microsoft.com/office/powerpoint/2010/main" val="351348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DCDBB5-9FD2-B0E4-8339-B027D96F77A8}"/>
              </a:ext>
            </a:extLst>
          </p:cNvPr>
          <p:cNvSpPr>
            <a:spLocks noGrp="1"/>
          </p:cNvSpPr>
          <p:nvPr>
            <p:ph type="title"/>
          </p:nvPr>
        </p:nvSpPr>
        <p:spPr>
          <a:xfrm>
            <a:off x="626165" y="2564986"/>
            <a:ext cx="10515600" cy="3948733"/>
          </a:xfrm>
        </p:spPr>
        <p:txBody>
          <a:bodyPr>
            <a:normAutofit fontScale="90000"/>
          </a:bodyPr>
          <a:lstStyle/>
          <a:p>
            <a:r>
              <a:rPr lang="es-ES" b="1" u="sng" dirty="0">
                <a:solidFill>
                  <a:srgbClr val="FF0000"/>
                </a:solidFill>
              </a:rPr>
              <a:t>Introducción:</a:t>
            </a:r>
            <a:r>
              <a:rPr lang="es-ES" b="1" dirty="0">
                <a:solidFill>
                  <a:srgbClr val="FF0000"/>
                </a:solidFill>
              </a:rPr>
              <a:t> </a:t>
            </a:r>
            <a:r>
              <a:rPr lang="es-ES" dirty="0"/>
              <a:t>Esta digitalización, surge por un concurso que organiza la UIT (Unión internacional de Telecomunicaciones), entre los principales fabricantes de equipos de Radio Aficionado. </a:t>
            </a:r>
            <a:r>
              <a:rPr lang="es-ES" dirty="0" err="1"/>
              <a:t>Icom</a:t>
            </a:r>
            <a:r>
              <a:rPr lang="es-ES" dirty="0"/>
              <a:t>, Kenwood y </a:t>
            </a:r>
            <a:r>
              <a:rPr lang="es-ES" dirty="0" err="1"/>
              <a:t>Yaesu</a:t>
            </a:r>
            <a:r>
              <a:rPr lang="es-ES" dirty="0"/>
              <a:t>. Para poder aprovecharse de Internet y así enlazar las Radios a nivel mundial.</a:t>
            </a:r>
            <a:br>
              <a:rPr lang="es-ES" dirty="0"/>
            </a:br>
            <a:r>
              <a:rPr lang="es-ES" dirty="0"/>
              <a:t>La JARL es la encargada de gestionar y </a:t>
            </a:r>
            <a:r>
              <a:rPr lang="es-ES" dirty="0" err="1"/>
              <a:t>via</a:t>
            </a:r>
            <a:r>
              <a:rPr lang="es-ES" dirty="0"/>
              <a:t> el Ministerio de Teleco Japonés se organiza el diseño.</a:t>
            </a:r>
            <a:br>
              <a:rPr lang="es-ES" dirty="0"/>
            </a:br>
            <a:br>
              <a:rPr lang="es-ES" dirty="0"/>
            </a:br>
            <a:endParaRPr lang="es-ES" dirty="0"/>
          </a:p>
        </p:txBody>
      </p:sp>
      <p:graphicFrame>
        <p:nvGraphicFramePr>
          <p:cNvPr id="3" name="Objeto 2">
            <a:extLst>
              <a:ext uri="{FF2B5EF4-FFF2-40B4-BE49-F238E27FC236}">
                <a16:creationId xmlns:a16="http://schemas.microsoft.com/office/drawing/2014/main" id="{BE426CAD-B4ED-1EB3-089E-58200243EA8B}"/>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185186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A01E13-B79C-920B-1A54-0852B906CE07}"/>
              </a:ext>
            </a:extLst>
          </p:cNvPr>
          <p:cNvSpPr>
            <a:spLocks noGrp="1"/>
          </p:cNvSpPr>
          <p:nvPr>
            <p:ph type="title"/>
          </p:nvPr>
        </p:nvSpPr>
        <p:spPr>
          <a:xfrm>
            <a:off x="838200" y="1974573"/>
            <a:ext cx="10515600" cy="4770783"/>
          </a:xfrm>
        </p:spPr>
        <p:txBody>
          <a:bodyPr>
            <a:normAutofit fontScale="90000"/>
          </a:bodyPr>
          <a:lstStyle/>
          <a:p>
            <a:r>
              <a:rPr lang="es-ES" b="1" u="sng" dirty="0">
                <a:solidFill>
                  <a:srgbClr val="FF0000"/>
                </a:solidFill>
              </a:rPr>
              <a:t>C4fm:</a:t>
            </a:r>
            <a:r>
              <a:rPr lang="es-ES" b="1" dirty="0">
                <a:solidFill>
                  <a:srgbClr val="FF0000"/>
                </a:solidFill>
              </a:rPr>
              <a:t> </a:t>
            </a:r>
            <a:r>
              <a:rPr lang="es-ES" dirty="0"/>
              <a:t>Después de haberse retirado del concurso, del que hemos hablado en la primera diapositiva, YAESU retomo este proyecto y ahora ya tienen un repetidor analógico-digital y está apresurándose en incorporar en todos sus </a:t>
            </a:r>
            <a:r>
              <a:rPr lang="es-ES" dirty="0" err="1"/>
              <a:t>walkys</a:t>
            </a:r>
            <a:r>
              <a:rPr lang="es-ES" dirty="0"/>
              <a:t> y sus equipos, su sistema de su protocolo exclusivo, que lógicamente no conecta ni con ICOM, ni con DMR. Pero con precios mas competitivos que los ICOM.</a:t>
            </a:r>
          </a:p>
        </p:txBody>
      </p:sp>
      <p:graphicFrame>
        <p:nvGraphicFramePr>
          <p:cNvPr id="3" name="Objeto 2">
            <a:extLst>
              <a:ext uri="{FF2B5EF4-FFF2-40B4-BE49-F238E27FC236}">
                <a16:creationId xmlns:a16="http://schemas.microsoft.com/office/drawing/2014/main" id="{C7E955B6-87E6-1C35-941E-597F40BB7B56}"/>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530589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36C19-6601-3606-284B-5CF02CA31C82}"/>
              </a:ext>
            </a:extLst>
          </p:cNvPr>
          <p:cNvSpPr>
            <a:spLocks noGrp="1"/>
          </p:cNvSpPr>
          <p:nvPr>
            <p:ph type="title"/>
          </p:nvPr>
        </p:nvSpPr>
        <p:spPr>
          <a:xfrm>
            <a:off x="679174" y="2239617"/>
            <a:ext cx="10515600" cy="4492487"/>
          </a:xfrm>
        </p:spPr>
        <p:txBody>
          <a:bodyPr>
            <a:normAutofit fontScale="90000"/>
          </a:bodyPr>
          <a:lstStyle/>
          <a:p>
            <a:r>
              <a:rPr lang="es-ES" b="1" u="sng" dirty="0">
                <a:solidFill>
                  <a:srgbClr val="FF0000"/>
                </a:solidFill>
              </a:rPr>
              <a:t>C4fm:</a:t>
            </a:r>
            <a:r>
              <a:rPr lang="es-ES" b="1" dirty="0">
                <a:solidFill>
                  <a:srgbClr val="FF0000"/>
                </a:solidFill>
              </a:rPr>
              <a:t> </a:t>
            </a:r>
            <a:r>
              <a:rPr lang="es-ES" dirty="0"/>
              <a:t>En este sistema, no es necesario registrarse, por que accedes con tu indicativo, (que te configuras en tu equipo), se trata de unas salas de conversación, que están en algunas zonas y a las que accedes a través de los repetidores o de los DMO. Por ejemplo en Ure Valencia, tenemos uno en 145.400 en modo DN (YSF) y que sale por DMR en el TG provincial de Valencia y viceversa.</a:t>
            </a:r>
          </a:p>
        </p:txBody>
      </p:sp>
      <p:graphicFrame>
        <p:nvGraphicFramePr>
          <p:cNvPr id="3" name="Objeto 2">
            <a:extLst>
              <a:ext uri="{FF2B5EF4-FFF2-40B4-BE49-F238E27FC236}">
                <a16:creationId xmlns:a16="http://schemas.microsoft.com/office/drawing/2014/main" id="{C557AEB3-96A4-19EE-1C5A-599BC20E7DB1}"/>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3653178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AC40F6-3B45-5A56-EC59-8054BAE76ECA}"/>
              </a:ext>
            </a:extLst>
          </p:cNvPr>
          <p:cNvSpPr>
            <a:spLocks noGrp="1"/>
          </p:cNvSpPr>
          <p:nvPr>
            <p:ph type="title"/>
          </p:nvPr>
        </p:nvSpPr>
        <p:spPr>
          <a:xfrm>
            <a:off x="944217" y="2358218"/>
            <a:ext cx="10515600" cy="1325563"/>
          </a:xfrm>
        </p:spPr>
        <p:txBody>
          <a:bodyPr>
            <a:noAutofit/>
          </a:bodyPr>
          <a:lstStyle/>
          <a:p>
            <a:pPr algn="ctr"/>
            <a:r>
              <a:rPr lang="es-ES" b="1" u="sng" dirty="0">
                <a:solidFill>
                  <a:srgbClr val="FF0000"/>
                </a:solidFill>
                <a:latin typeface="Algerian" panose="04020705040A02060702" pitchFamily="82" charset="0"/>
              </a:rPr>
              <a:t>OTROS sistemas DIGITALES</a:t>
            </a:r>
          </a:p>
        </p:txBody>
      </p:sp>
      <p:graphicFrame>
        <p:nvGraphicFramePr>
          <p:cNvPr id="3" name="Objeto 2">
            <a:extLst>
              <a:ext uri="{FF2B5EF4-FFF2-40B4-BE49-F238E27FC236}">
                <a16:creationId xmlns:a16="http://schemas.microsoft.com/office/drawing/2014/main" id="{07E29288-51F6-008C-6BEC-48D7BCC27672}"/>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7" name="Imagen 6">
            <a:extLst>
              <a:ext uri="{FF2B5EF4-FFF2-40B4-BE49-F238E27FC236}">
                <a16:creationId xmlns:a16="http://schemas.microsoft.com/office/drawing/2014/main" id="{D4EC1D6F-D59C-0B34-FD38-98532DF2A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9947" y="4319085"/>
            <a:ext cx="3771593" cy="2331463"/>
          </a:xfrm>
          <a:prstGeom prst="rect">
            <a:avLst/>
          </a:prstGeom>
        </p:spPr>
      </p:pic>
      <p:pic>
        <p:nvPicPr>
          <p:cNvPr id="9" name="Imagen 8">
            <a:extLst>
              <a:ext uri="{FF2B5EF4-FFF2-40B4-BE49-F238E27FC236}">
                <a16:creationId xmlns:a16="http://schemas.microsoft.com/office/drawing/2014/main" id="{21286C7A-90AF-D854-0681-A24DD72C01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2680" y="4004465"/>
            <a:ext cx="2646083" cy="2646083"/>
          </a:xfrm>
          <a:prstGeom prst="rect">
            <a:avLst/>
          </a:prstGeom>
        </p:spPr>
      </p:pic>
      <p:pic>
        <p:nvPicPr>
          <p:cNvPr id="11" name="Imagen 10">
            <a:extLst>
              <a:ext uri="{FF2B5EF4-FFF2-40B4-BE49-F238E27FC236}">
                <a16:creationId xmlns:a16="http://schemas.microsoft.com/office/drawing/2014/main" id="{2DD3D053-E5AF-7068-115D-6D09186B66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3347" y="4319085"/>
            <a:ext cx="3385460" cy="1653057"/>
          </a:xfrm>
          <a:prstGeom prst="rect">
            <a:avLst/>
          </a:prstGeom>
        </p:spPr>
      </p:pic>
    </p:spTree>
    <p:extLst>
      <p:ext uri="{BB962C8B-B14F-4D97-AF65-F5344CB8AC3E}">
        <p14:creationId xmlns:p14="http://schemas.microsoft.com/office/powerpoint/2010/main" val="2523898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450AED-45D9-16A9-CF8C-2DA32C37BF38}"/>
              </a:ext>
            </a:extLst>
          </p:cNvPr>
          <p:cNvSpPr>
            <a:spLocks noGrp="1"/>
          </p:cNvSpPr>
          <p:nvPr>
            <p:ph type="title"/>
          </p:nvPr>
        </p:nvSpPr>
        <p:spPr>
          <a:xfrm>
            <a:off x="838200" y="3429000"/>
            <a:ext cx="10515600" cy="2113671"/>
          </a:xfrm>
        </p:spPr>
        <p:txBody>
          <a:bodyPr>
            <a:normAutofit fontScale="90000"/>
          </a:bodyPr>
          <a:lstStyle/>
          <a:p>
            <a:r>
              <a:rPr lang="es-ES" b="1" u="sng" dirty="0">
                <a:solidFill>
                  <a:srgbClr val="FF0000"/>
                </a:solidFill>
              </a:rPr>
              <a:t>PEANUT: </a:t>
            </a:r>
            <a:r>
              <a:rPr lang="es-ES" dirty="0"/>
              <a:t>El “Cacahuete” es una aplicación gratuita, disponible para instalar en tu móvil Android o en tu PC, que te permite acceder a los tres sistemas digitales a través de internet y puedes hablar con cualquier Radioaficionado que este vía Radio dentro de las salas  conectadas.</a:t>
            </a:r>
            <a:br>
              <a:rPr lang="es-ES" dirty="0"/>
            </a:br>
            <a:r>
              <a:rPr lang="es-ES" dirty="0"/>
              <a:t>determinadas salas Fusión, </a:t>
            </a:r>
            <a:r>
              <a:rPr lang="es-ES" dirty="0" err="1"/>
              <a:t>TG's</a:t>
            </a:r>
            <a:r>
              <a:rPr lang="es-ES" dirty="0"/>
              <a:t> de redes DMR o Reflectores </a:t>
            </a:r>
            <a:r>
              <a:rPr lang="es-ES" dirty="0" err="1"/>
              <a:t>dStar</a:t>
            </a:r>
            <a:r>
              <a:rPr lang="es-ES" dirty="0"/>
              <a:t>.</a:t>
            </a:r>
          </a:p>
        </p:txBody>
      </p:sp>
      <p:graphicFrame>
        <p:nvGraphicFramePr>
          <p:cNvPr id="3" name="Objeto 2">
            <a:extLst>
              <a:ext uri="{FF2B5EF4-FFF2-40B4-BE49-F238E27FC236}">
                <a16:creationId xmlns:a16="http://schemas.microsoft.com/office/drawing/2014/main" id="{8AFB4712-CDA1-8BE7-C3AD-132818A2D051}"/>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661409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5808A173-4FB2-7F2C-5674-418E2ACE00EE}"/>
              </a:ext>
            </a:extLst>
          </p:cNvPr>
          <p:cNvGraphicFramePr>
            <a:graphicFrameLocks/>
          </p:cNvGraphicFramePr>
          <p:nvPr>
            <p:extLst>
              <p:ext uri="{D42A27DB-BD31-4B8C-83A1-F6EECF244321}">
                <p14:modId xmlns:p14="http://schemas.microsoft.com/office/powerpoint/2010/main" val="308879370"/>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8AFB4712-CDA1-8BE7-C3AD-132818A2D05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4DFFD219-B98F-C6F8-BDA2-B31F295E808B}"/>
              </a:ext>
            </a:extLst>
          </p:cNvPr>
          <p:cNvSpPr txBox="1"/>
          <p:nvPr/>
        </p:nvSpPr>
        <p:spPr>
          <a:xfrm>
            <a:off x="1026941" y="2888974"/>
            <a:ext cx="9692640" cy="3170099"/>
          </a:xfrm>
          <a:prstGeom prst="rect">
            <a:avLst/>
          </a:prstGeom>
          <a:noFill/>
        </p:spPr>
        <p:txBody>
          <a:bodyPr wrap="square">
            <a:spAutoFit/>
          </a:bodyPr>
          <a:lstStyle/>
          <a:p>
            <a:r>
              <a:rPr lang="es-ES" sz="4000" b="1" u="sng" dirty="0">
                <a:solidFill>
                  <a:srgbClr val="FF0000"/>
                </a:solidFill>
                <a:latin typeface="+mj-lt"/>
              </a:rPr>
              <a:t>PEANUT: </a:t>
            </a:r>
            <a:r>
              <a:rPr lang="es-ES" sz="4000" dirty="0">
                <a:latin typeface="+mj-lt"/>
              </a:rPr>
              <a:t>Esta creado y mantenido por PA7LIM y EA7IYR, toda su estructura es online y las entradas y salidas vía radio son las que conectan a determinadas salas Fusión, </a:t>
            </a:r>
            <a:r>
              <a:rPr lang="es-ES" sz="4000" dirty="0" err="1">
                <a:latin typeface="+mj-lt"/>
              </a:rPr>
              <a:t>TG's</a:t>
            </a:r>
            <a:r>
              <a:rPr lang="es-ES" sz="4000" dirty="0">
                <a:latin typeface="+mj-lt"/>
              </a:rPr>
              <a:t> de redes DMR o Reflectores </a:t>
            </a:r>
            <a:r>
              <a:rPr lang="es-ES" sz="4000" dirty="0" err="1">
                <a:latin typeface="+mj-lt"/>
              </a:rPr>
              <a:t>dStar</a:t>
            </a:r>
            <a:r>
              <a:rPr lang="es-ES" sz="4000" dirty="0">
                <a:latin typeface="+mj-lt"/>
              </a:rPr>
              <a:t>.</a:t>
            </a:r>
          </a:p>
        </p:txBody>
      </p:sp>
    </p:spTree>
    <p:extLst>
      <p:ext uri="{BB962C8B-B14F-4D97-AF65-F5344CB8AC3E}">
        <p14:creationId xmlns:p14="http://schemas.microsoft.com/office/powerpoint/2010/main" val="234316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3583A763-2557-16D0-FB7F-CF14C66A0034}"/>
              </a:ext>
            </a:extLst>
          </p:cNvPr>
          <p:cNvGraphicFramePr>
            <a:graphicFrameLocks/>
          </p:cNvGraphicFramePr>
          <p:nvPr>
            <p:extLst>
              <p:ext uri="{D42A27DB-BD31-4B8C-83A1-F6EECF244321}">
                <p14:modId xmlns:p14="http://schemas.microsoft.com/office/powerpoint/2010/main" val="2540319201"/>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5808A173-4FB2-7F2C-5674-418E2ACE00E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98CC8AD4-0886-4B2E-A581-95A756836EDA}"/>
              </a:ext>
            </a:extLst>
          </p:cNvPr>
          <p:cNvSpPr txBox="1"/>
          <p:nvPr/>
        </p:nvSpPr>
        <p:spPr>
          <a:xfrm>
            <a:off x="820615" y="2740913"/>
            <a:ext cx="10550769" cy="3170099"/>
          </a:xfrm>
          <a:prstGeom prst="rect">
            <a:avLst/>
          </a:prstGeom>
          <a:noFill/>
        </p:spPr>
        <p:txBody>
          <a:bodyPr wrap="square">
            <a:spAutoFit/>
          </a:bodyPr>
          <a:lstStyle/>
          <a:p>
            <a:r>
              <a:rPr lang="es-ES" sz="4000" b="1" u="sng" dirty="0">
                <a:solidFill>
                  <a:srgbClr val="FF0000"/>
                </a:solidFill>
                <a:latin typeface="+mj-lt"/>
              </a:rPr>
              <a:t>ZELLO:</a:t>
            </a:r>
            <a:r>
              <a:rPr lang="es-ES" sz="4000" dirty="0">
                <a:latin typeface="+mj-lt"/>
              </a:rPr>
              <a:t> También es una aplicación de internet para móvil o PC, es un chat hablado entre Radio aficionados y tiene algunos enlaces vía Radio, actualmente tenemos interconectados a la red DMR Brand </a:t>
            </a:r>
            <a:r>
              <a:rPr lang="es-ES" sz="4000" dirty="0" err="1">
                <a:latin typeface="+mj-lt"/>
              </a:rPr>
              <a:t>Meister</a:t>
            </a:r>
            <a:r>
              <a:rPr lang="es-ES" sz="4000" dirty="0">
                <a:latin typeface="+mj-lt"/>
              </a:rPr>
              <a:t> los TG 21468 y 21446.</a:t>
            </a:r>
          </a:p>
        </p:txBody>
      </p:sp>
    </p:spTree>
    <p:extLst>
      <p:ext uri="{BB962C8B-B14F-4D97-AF65-F5344CB8AC3E}">
        <p14:creationId xmlns:p14="http://schemas.microsoft.com/office/powerpoint/2010/main" val="400524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a:extLst>
              <a:ext uri="{FF2B5EF4-FFF2-40B4-BE49-F238E27FC236}">
                <a16:creationId xmlns:a16="http://schemas.microsoft.com/office/drawing/2014/main" id="{24DD0E17-BFEA-7135-DFE4-3035417D0A39}"/>
              </a:ext>
            </a:extLst>
          </p:cNvPr>
          <p:cNvGraphicFramePr>
            <a:graphicFrameLocks/>
          </p:cNvGraphicFramePr>
          <p:nvPr>
            <p:extLst>
              <p:ext uri="{D42A27DB-BD31-4B8C-83A1-F6EECF244321}">
                <p14:modId xmlns:p14="http://schemas.microsoft.com/office/powerpoint/2010/main" val="1282344901"/>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3" name="Objeto 2">
                        <a:extLst>
                          <a:ext uri="{FF2B5EF4-FFF2-40B4-BE49-F238E27FC236}">
                            <a16:creationId xmlns:a16="http://schemas.microsoft.com/office/drawing/2014/main" id="{3583A763-2557-16D0-FB7F-CF14C66A003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
        <p:nvSpPr>
          <p:cNvPr id="5" name="CuadroTexto 4">
            <a:extLst>
              <a:ext uri="{FF2B5EF4-FFF2-40B4-BE49-F238E27FC236}">
                <a16:creationId xmlns:a16="http://schemas.microsoft.com/office/drawing/2014/main" id="{18B0DCB4-A814-4044-3A9A-9765E4BF6362}"/>
              </a:ext>
            </a:extLst>
          </p:cNvPr>
          <p:cNvSpPr txBox="1"/>
          <p:nvPr/>
        </p:nvSpPr>
        <p:spPr>
          <a:xfrm>
            <a:off x="1209821" y="2686819"/>
            <a:ext cx="10339753" cy="3785652"/>
          </a:xfrm>
          <a:prstGeom prst="rect">
            <a:avLst/>
          </a:prstGeom>
          <a:noFill/>
        </p:spPr>
        <p:txBody>
          <a:bodyPr wrap="square">
            <a:spAutoFit/>
          </a:bodyPr>
          <a:lstStyle/>
          <a:p>
            <a:r>
              <a:rPr lang="es-ES" sz="4000" b="1" u="sng" dirty="0">
                <a:solidFill>
                  <a:srgbClr val="FF0000"/>
                </a:solidFill>
                <a:latin typeface="+mj-lt"/>
              </a:rPr>
              <a:t>MUMBLA o MUMBLE: </a:t>
            </a:r>
            <a:r>
              <a:rPr lang="es-ES" sz="4000" dirty="0">
                <a:latin typeface="+mj-lt"/>
              </a:rPr>
              <a:t>es otro sistema de voz </a:t>
            </a:r>
            <a:r>
              <a:rPr lang="es-ES" sz="4000" dirty="0" err="1">
                <a:latin typeface="+mj-lt"/>
              </a:rPr>
              <a:t>ip</a:t>
            </a:r>
            <a:r>
              <a:rPr lang="es-ES" sz="4000" dirty="0">
                <a:latin typeface="+mj-lt"/>
              </a:rPr>
              <a:t> para móviles o PC al que también se ha conectado en  la red </a:t>
            </a:r>
            <a:r>
              <a:rPr lang="es-ES" sz="4000" dirty="0" err="1">
                <a:latin typeface="+mj-lt"/>
              </a:rPr>
              <a:t>BrandMeister</a:t>
            </a:r>
            <a:r>
              <a:rPr lang="es-ES" sz="4000" dirty="0">
                <a:latin typeface="+mj-lt"/>
              </a:rPr>
              <a:t>  y tiene conectados los TG 214 nacional y todos los de Distrito (EA1,EA2,etc)  además de algunos más para comprobar su fiabilidad.</a:t>
            </a:r>
          </a:p>
        </p:txBody>
      </p:sp>
    </p:spTree>
    <p:extLst>
      <p:ext uri="{BB962C8B-B14F-4D97-AF65-F5344CB8AC3E}">
        <p14:creationId xmlns:p14="http://schemas.microsoft.com/office/powerpoint/2010/main" val="3016164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664244-07CA-7577-34D4-56F9EEEEE8C2}"/>
              </a:ext>
            </a:extLst>
          </p:cNvPr>
          <p:cNvSpPr>
            <a:spLocks noGrp="1"/>
          </p:cNvSpPr>
          <p:nvPr>
            <p:ph type="title"/>
          </p:nvPr>
        </p:nvSpPr>
        <p:spPr>
          <a:xfrm>
            <a:off x="1249018" y="2544417"/>
            <a:ext cx="10515600" cy="3850033"/>
          </a:xfrm>
        </p:spPr>
        <p:txBody>
          <a:bodyPr>
            <a:normAutofit fontScale="90000"/>
          </a:bodyPr>
          <a:lstStyle/>
          <a:p>
            <a:r>
              <a:rPr lang="es-ES" b="1" u="sng" dirty="0">
                <a:solidFill>
                  <a:srgbClr val="FF0000"/>
                </a:solidFill>
              </a:rPr>
              <a:t>ECHOLINK:</a:t>
            </a:r>
            <a:r>
              <a:rPr lang="es-ES" dirty="0"/>
              <a:t> Es también una aplicación para móvil o para PC, donde hay tres tipos de modos de conversación. Modo “CONFERENCIA”, donde tu eliges el país y el idioma para hablar con otros Radioaficionados por internet.</a:t>
            </a:r>
            <a:br>
              <a:rPr lang="es-ES" dirty="0"/>
            </a:br>
            <a:r>
              <a:rPr lang="es-ES" dirty="0"/>
              <a:t>El modo “REPETIDOR” donde hay asociaciones como la nuestra, que tiene repetidores analógicos </a:t>
            </a:r>
            <a:r>
              <a:rPr lang="es-ES" dirty="0" err="1"/>
              <a:t>linkados</a:t>
            </a:r>
            <a:r>
              <a:rPr lang="es-ES" dirty="0"/>
              <a:t> a internet. Y el modo “link” que son repetidores de particulares. </a:t>
            </a:r>
          </a:p>
        </p:txBody>
      </p:sp>
      <p:graphicFrame>
        <p:nvGraphicFramePr>
          <p:cNvPr id="3" name="Objeto 2">
            <a:extLst>
              <a:ext uri="{FF2B5EF4-FFF2-40B4-BE49-F238E27FC236}">
                <a16:creationId xmlns:a16="http://schemas.microsoft.com/office/drawing/2014/main" id="{CE8E2649-FF3D-9733-8BB7-78DCB40B6004}"/>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8630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065B87-D510-0F00-F223-E592B9274A2B}"/>
              </a:ext>
            </a:extLst>
          </p:cNvPr>
          <p:cNvSpPr>
            <a:spLocks noGrp="1"/>
          </p:cNvSpPr>
          <p:nvPr>
            <p:ph type="title"/>
          </p:nvPr>
        </p:nvSpPr>
        <p:spPr>
          <a:xfrm>
            <a:off x="838200" y="3823943"/>
            <a:ext cx="10515600" cy="1325563"/>
          </a:xfrm>
        </p:spPr>
        <p:txBody>
          <a:bodyPr>
            <a:normAutofit fontScale="90000"/>
          </a:bodyPr>
          <a:lstStyle/>
          <a:p>
            <a:r>
              <a:rPr lang="es-ES" b="1" u="sng" dirty="0" err="1">
                <a:solidFill>
                  <a:srgbClr val="FF0000"/>
                </a:solidFill>
              </a:rPr>
              <a:t>Conclusíones</a:t>
            </a:r>
            <a:r>
              <a:rPr lang="es-ES" b="1" u="sng" dirty="0">
                <a:solidFill>
                  <a:srgbClr val="FF0000"/>
                </a:solidFill>
              </a:rPr>
              <a:t>:</a:t>
            </a:r>
            <a:r>
              <a:rPr lang="es-ES" dirty="0"/>
              <a:t> Bueno, por mucho que los más clasicistas nos sintamos amenazados por esta digitalización, es una tecnología que ha venido para quedarse, al menos en bandas altas, donde el alcance de nuestros equipos y la cobertura de nuestros repetidores, está más restringida y con la ayuda de internet, se salva este obstáculo. Cada uno ya decidirá el sistema que más le guste.</a:t>
            </a:r>
          </a:p>
        </p:txBody>
      </p:sp>
      <p:graphicFrame>
        <p:nvGraphicFramePr>
          <p:cNvPr id="3" name="Objeto 2">
            <a:extLst>
              <a:ext uri="{FF2B5EF4-FFF2-40B4-BE49-F238E27FC236}">
                <a16:creationId xmlns:a16="http://schemas.microsoft.com/office/drawing/2014/main" id="{7E65149E-5752-A55D-94DB-93AB947FE5C0}"/>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47022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2F00F2-ACCA-FE8C-2E35-B99F1493B9B8}"/>
              </a:ext>
            </a:extLst>
          </p:cNvPr>
          <p:cNvSpPr>
            <a:spLocks noGrp="1"/>
          </p:cNvSpPr>
          <p:nvPr>
            <p:ph type="title"/>
          </p:nvPr>
        </p:nvSpPr>
        <p:spPr>
          <a:xfrm>
            <a:off x="944217" y="3429000"/>
            <a:ext cx="10515600" cy="1325563"/>
          </a:xfrm>
        </p:spPr>
        <p:txBody>
          <a:bodyPr>
            <a:normAutofit/>
          </a:bodyPr>
          <a:lstStyle/>
          <a:p>
            <a:r>
              <a:rPr lang="es-ES" sz="4000" b="1" u="sng" dirty="0">
                <a:solidFill>
                  <a:srgbClr val="FF0000"/>
                </a:solidFill>
                <a:latin typeface="Algerian" panose="04020705040A02060702" pitchFamily="82" charset="0"/>
              </a:rPr>
              <a:t>MUCHAS GRACIAS POR VUESTRA ATENCION</a:t>
            </a:r>
          </a:p>
        </p:txBody>
      </p:sp>
      <p:graphicFrame>
        <p:nvGraphicFramePr>
          <p:cNvPr id="3" name="Objeto 2">
            <a:extLst>
              <a:ext uri="{FF2B5EF4-FFF2-40B4-BE49-F238E27FC236}">
                <a16:creationId xmlns:a16="http://schemas.microsoft.com/office/drawing/2014/main" id="{695A01B3-4AE0-4C96-6398-363E46B65660}"/>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314969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5322F-F68C-BAA3-8C71-8F972EB3A5D5}"/>
              </a:ext>
            </a:extLst>
          </p:cNvPr>
          <p:cNvSpPr>
            <a:spLocks noGrp="1"/>
          </p:cNvSpPr>
          <p:nvPr>
            <p:ph type="title"/>
          </p:nvPr>
        </p:nvSpPr>
        <p:spPr>
          <a:xfrm>
            <a:off x="745434" y="2405960"/>
            <a:ext cx="10515600" cy="4100857"/>
          </a:xfrm>
        </p:spPr>
        <p:txBody>
          <a:bodyPr>
            <a:normAutofit fontScale="90000"/>
          </a:bodyPr>
          <a:lstStyle/>
          <a:p>
            <a:r>
              <a:rPr lang="es-ES" b="1" u="sng" dirty="0">
                <a:solidFill>
                  <a:srgbClr val="FF0000"/>
                </a:solidFill>
              </a:rPr>
              <a:t>Desarrollo: </a:t>
            </a:r>
            <a:r>
              <a:rPr lang="es-ES" dirty="0"/>
              <a:t>De los 3 participantes, solo llegó </a:t>
            </a:r>
            <a:r>
              <a:rPr lang="es-ES" dirty="0" err="1"/>
              <a:t>Icom</a:t>
            </a:r>
            <a:r>
              <a:rPr lang="es-ES" dirty="0"/>
              <a:t> a desarrollar el sistema digital para Radio Aficionados, al que llamó </a:t>
            </a:r>
            <a:r>
              <a:rPr lang="es-ES" dirty="0" err="1"/>
              <a:t>dStar</a:t>
            </a:r>
            <a:r>
              <a:rPr lang="es-ES" dirty="0"/>
              <a:t> Digital Smart Amateur Radio</a:t>
            </a:r>
            <a:br>
              <a:rPr lang="es-ES" dirty="0"/>
            </a:br>
            <a:br>
              <a:rPr lang="es-ES" dirty="0"/>
            </a:br>
            <a:r>
              <a:rPr lang="es-ES" dirty="0"/>
              <a:t>Realizo su desarrollo, sobre su equipo estrella del momento, que fue el </a:t>
            </a:r>
            <a:r>
              <a:rPr lang="es-ES" dirty="0" err="1"/>
              <a:t>Icom</a:t>
            </a:r>
            <a:r>
              <a:rPr lang="es-ES" dirty="0"/>
              <a:t> 2820, añadiéndole un pequeño módulo para digitalizarlo.</a:t>
            </a:r>
          </a:p>
        </p:txBody>
      </p:sp>
      <p:graphicFrame>
        <p:nvGraphicFramePr>
          <p:cNvPr id="3" name="Objeto 2">
            <a:extLst>
              <a:ext uri="{FF2B5EF4-FFF2-40B4-BE49-F238E27FC236}">
                <a16:creationId xmlns:a16="http://schemas.microsoft.com/office/drawing/2014/main" id="{104FA514-CD7B-E634-3872-D078FF95D84D}"/>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4147474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A185DA4-4F95-FF7D-1AE0-7678848E7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9740" y="1665559"/>
            <a:ext cx="5963072" cy="3983332"/>
          </a:xfrm>
          <a:prstGeom prst="rect">
            <a:avLst/>
          </a:prstGeom>
        </p:spPr>
      </p:pic>
      <p:graphicFrame>
        <p:nvGraphicFramePr>
          <p:cNvPr id="4" name="Objeto 3">
            <a:extLst>
              <a:ext uri="{FF2B5EF4-FFF2-40B4-BE49-F238E27FC236}">
                <a16:creationId xmlns:a16="http://schemas.microsoft.com/office/drawing/2014/main" id="{FF87417A-3334-B7B1-5FBC-0D8386A1EC61}"/>
              </a:ext>
            </a:extLst>
          </p:cNvPr>
          <p:cNvGraphicFramePr>
            <a:graphicFrameLocks/>
          </p:cNvGraphicFramePr>
          <p:nvPr>
            <p:extLst>
              <p:ext uri="{D42A27DB-BD31-4B8C-83A1-F6EECF244321}">
                <p14:modId xmlns:p14="http://schemas.microsoft.com/office/powerpoint/2010/main" val="3459440994"/>
              </p:ext>
            </p:extLst>
          </p:nvPr>
        </p:nvGraphicFramePr>
        <p:xfrm>
          <a:off x="1802294" y="0"/>
          <a:ext cx="8587409" cy="1511024"/>
        </p:xfrm>
        <a:graphic>
          <a:graphicData uri="http://schemas.openxmlformats.org/presentationml/2006/ole">
            <mc:AlternateContent xmlns:mc="http://schemas.openxmlformats.org/markup-compatibility/2006">
              <mc:Choice xmlns:v="urn:schemas-microsoft-com:vml" Requires="v">
                <p:oleObj name="Imagen" r:id="rId3" imgW="0" imgH="0" progId="StaticMetafile">
                  <p:embed/>
                </p:oleObj>
              </mc:Choice>
              <mc:Fallback>
                <p:oleObj name="Imagen" r:id="rId3"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294" y="0"/>
                        <a:ext cx="8587409" cy="1511024"/>
                      </a:xfrm>
                      <a:prstGeom prst="rect">
                        <a:avLst/>
                      </a:prstGeom>
                      <a:solidFill>
                        <a:srgbClr val="FFFFFF"/>
                      </a:solidFill>
                      <a:ln>
                        <a:noFill/>
                      </a:ln>
                    </p:spPr>
                  </p:pic>
                </p:oleObj>
              </mc:Fallback>
            </mc:AlternateContent>
          </a:graphicData>
        </a:graphic>
      </p:graphicFrame>
      <p:sp>
        <p:nvSpPr>
          <p:cNvPr id="5" name="Subtítulo 2">
            <a:extLst>
              <a:ext uri="{FF2B5EF4-FFF2-40B4-BE49-F238E27FC236}">
                <a16:creationId xmlns:a16="http://schemas.microsoft.com/office/drawing/2014/main" id="{C6716E6C-8F48-FBDF-A057-FC406E874BD6}"/>
              </a:ext>
            </a:extLst>
          </p:cNvPr>
          <p:cNvSpPr txBox="1">
            <a:spLocks/>
          </p:cNvSpPr>
          <p:nvPr/>
        </p:nvSpPr>
        <p:spPr>
          <a:xfrm>
            <a:off x="2080589" y="5348297"/>
            <a:ext cx="9144000" cy="601188"/>
          </a:xfrm>
          <a:prstGeom prst="rect">
            <a:avLst/>
          </a:prstGeom>
        </p:spPr>
        <p:txBody>
          <a:bodyPr/>
          <a:lstStyle>
            <a:defPPr>
              <a:defRPr lang="es-ES"/>
            </a:defPPr>
            <a:lvl1pPr indent="0">
              <a:lnSpc>
                <a:spcPct val="90000"/>
              </a:lnSpc>
              <a:spcBef>
                <a:spcPts val="1000"/>
              </a:spcBef>
              <a:buFont typeface="Arial" panose="020B0604020202020204" pitchFamily="34" charset="0"/>
              <a:buNone/>
              <a:defRPr sz="36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rgbClr val="FF0000"/>
                </a:solidFill>
              </a:rPr>
              <a:t>ICOM DOBLE BANDA CON FM/DV IC-2820</a:t>
            </a:r>
          </a:p>
        </p:txBody>
      </p:sp>
    </p:spTree>
    <p:extLst>
      <p:ext uri="{BB962C8B-B14F-4D97-AF65-F5344CB8AC3E}">
        <p14:creationId xmlns:p14="http://schemas.microsoft.com/office/powerpoint/2010/main" val="330013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270BA-C143-D85E-E74D-0FCD3229C3BA}"/>
              </a:ext>
            </a:extLst>
          </p:cNvPr>
          <p:cNvSpPr>
            <a:spLocks noGrp="1"/>
          </p:cNvSpPr>
          <p:nvPr>
            <p:ph type="title"/>
          </p:nvPr>
        </p:nvSpPr>
        <p:spPr>
          <a:xfrm>
            <a:off x="838200" y="2458968"/>
            <a:ext cx="10515600" cy="4180371"/>
          </a:xfrm>
        </p:spPr>
        <p:txBody>
          <a:bodyPr>
            <a:normAutofit fontScale="90000"/>
          </a:bodyPr>
          <a:lstStyle/>
          <a:p>
            <a:r>
              <a:rPr lang="es-ES" b="1" u="sng" dirty="0">
                <a:solidFill>
                  <a:srgbClr val="FF0000"/>
                </a:solidFill>
              </a:rPr>
              <a:t>Resultado:</a:t>
            </a:r>
            <a:r>
              <a:rPr lang="es-ES" u="sng" dirty="0">
                <a:solidFill>
                  <a:srgbClr val="FF0000"/>
                </a:solidFill>
              </a:rPr>
              <a:t> </a:t>
            </a:r>
            <a:r>
              <a:rPr lang="es-ES" dirty="0"/>
              <a:t>Sería sobre el año 2007, cuando Kenwood y </a:t>
            </a:r>
            <a:r>
              <a:rPr lang="es-ES" dirty="0" err="1"/>
              <a:t>Yaesu</a:t>
            </a:r>
            <a:r>
              <a:rPr lang="es-ES" dirty="0"/>
              <a:t> se retiraron de este concurso, quedando solo </a:t>
            </a:r>
            <a:r>
              <a:rPr lang="es-ES" dirty="0" err="1"/>
              <a:t>Icom</a:t>
            </a:r>
            <a:r>
              <a:rPr lang="es-ES" dirty="0"/>
              <a:t> como único participante. Comenzó entonces una campaña de promoción, regalando a las asociaciones de Radioaficionados, unos repetidores y realizando la promoción en los principales distribuidores.</a:t>
            </a:r>
          </a:p>
        </p:txBody>
      </p:sp>
      <p:graphicFrame>
        <p:nvGraphicFramePr>
          <p:cNvPr id="3" name="Objeto 2">
            <a:extLst>
              <a:ext uri="{FF2B5EF4-FFF2-40B4-BE49-F238E27FC236}">
                <a16:creationId xmlns:a16="http://schemas.microsoft.com/office/drawing/2014/main" id="{C7989EBB-0D97-8784-D52A-C1A0C6581C2F}"/>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71599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F7B1D8-4733-9242-188E-FDC9F3C3B0C5}"/>
              </a:ext>
            </a:extLst>
          </p:cNvPr>
          <p:cNvSpPr>
            <a:spLocks noGrp="1"/>
          </p:cNvSpPr>
          <p:nvPr>
            <p:ph type="title"/>
          </p:nvPr>
        </p:nvSpPr>
        <p:spPr>
          <a:xfrm>
            <a:off x="665718" y="3429000"/>
            <a:ext cx="10515600" cy="1325563"/>
          </a:xfrm>
        </p:spPr>
        <p:txBody>
          <a:bodyPr>
            <a:noAutofit/>
          </a:bodyPr>
          <a:lstStyle/>
          <a:p>
            <a:pPr algn="ctr"/>
            <a:r>
              <a:rPr lang="es-ES" sz="9600" b="1" dirty="0" err="1">
                <a:solidFill>
                  <a:srgbClr val="FF0000"/>
                </a:solidFill>
                <a:latin typeface="Algerian" panose="04020705040A02060702" pitchFamily="82" charset="0"/>
              </a:rPr>
              <a:t>dstar</a:t>
            </a:r>
            <a:br>
              <a:rPr lang="es-ES" sz="9600" b="1" dirty="0">
                <a:solidFill>
                  <a:srgbClr val="FF0000"/>
                </a:solidFill>
                <a:latin typeface="Algerian" panose="04020705040A02060702" pitchFamily="82" charset="0"/>
              </a:rPr>
            </a:br>
            <a:endParaRPr lang="es-ES" sz="9600" b="1" dirty="0">
              <a:solidFill>
                <a:srgbClr val="FF0000"/>
              </a:solidFill>
              <a:latin typeface="Algerian" panose="04020705040A02060702" pitchFamily="82" charset="0"/>
            </a:endParaRPr>
          </a:p>
        </p:txBody>
      </p:sp>
      <p:graphicFrame>
        <p:nvGraphicFramePr>
          <p:cNvPr id="3" name="Objeto 2">
            <a:extLst>
              <a:ext uri="{FF2B5EF4-FFF2-40B4-BE49-F238E27FC236}">
                <a16:creationId xmlns:a16="http://schemas.microsoft.com/office/drawing/2014/main" id="{D84DA565-FF6F-A39D-A3A2-4B6724DA6E43}"/>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297FE92E-BFC8-5A65-2D45-228155E358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363"/>
            <a:ext cx="5022166" cy="2636637"/>
          </a:xfrm>
          <a:prstGeom prst="rect">
            <a:avLst/>
          </a:prstGeom>
        </p:spPr>
      </p:pic>
      <p:pic>
        <p:nvPicPr>
          <p:cNvPr id="8" name="Imagen 7">
            <a:extLst>
              <a:ext uri="{FF2B5EF4-FFF2-40B4-BE49-F238E27FC236}">
                <a16:creationId xmlns:a16="http://schemas.microsoft.com/office/drawing/2014/main" id="{8D16CBC5-BAC9-D1F5-A5BC-72F5736A87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682" y="2636637"/>
            <a:ext cx="2657475" cy="1724025"/>
          </a:xfrm>
          <a:prstGeom prst="rect">
            <a:avLst/>
          </a:prstGeom>
        </p:spPr>
      </p:pic>
      <p:pic>
        <p:nvPicPr>
          <p:cNvPr id="10" name="Imagen 9">
            <a:extLst>
              <a:ext uri="{FF2B5EF4-FFF2-40B4-BE49-F238E27FC236}">
                <a16:creationId xmlns:a16="http://schemas.microsoft.com/office/drawing/2014/main" id="{D906F6EE-3E86-E2CA-B553-C9EAF40D5A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9008" y="3554597"/>
            <a:ext cx="4312992" cy="3112543"/>
          </a:xfrm>
          <a:prstGeom prst="rect">
            <a:avLst/>
          </a:prstGeom>
        </p:spPr>
      </p:pic>
    </p:spTree>
    <p:extLst>
      <p:ext uri="{BB962C8B-B14F-4D97-AF65-F5344CB8AC3E}">
        <p14:creationId xmlns:p14="http://schemas.microsoft.com/office/powerpoint/2010/main" val="33812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A22591-1CE8-CAEA-44B4-81A4E24A7FE1}"/>
              </a:ext>
            </a:extLst>
          </p:cNvPr>
          <p:cNvSpPr>
            <a:spLocks noGrp="1"/>
          </p:cNvSpPr>
          <p:nvPr>
            <p:ph type="title"/>
          </p:nvPr>
        </p:nvSpPr>
        <p:spPr>
          <a:xfrm>
            <a:off x="838200" y="5485813"/>
            <a:ext cx="10515600" cy="875507"/>
          </a:xfrm>
        </p:spPr>
        <p:txBody>
          <a:bodyPr>
            <a:normAutofit fontScale="90000"/>
          </a:bodyPr>
          <a:lstStyle/>
          <a:p>
            <a:r>
              <a:rPr lang="es-ES" b="1" u="sng" dirty="0" err="1">
                <a:solidFill>
                  <a:srgbClr val="FF0000"/>
                </a:solidFill>
              </a:rPr>
              <a:t>dStar</a:t>
            </a:r>
            <a:r>
              <a:rPr lang="es-ES" b="1" u="sng" dirty="0">
                <a:solidFill>
                  <a:srgbClr val="FF0000"/>
                </a:solidFill>
              </a:rPr>
              <a:t>: </a:t>
            </a:r>
            <a:r>
              <a:rPr lang="es-ES" dirty="0"/>
              <a:t>Este es el repetidor que nos regaló </a:t>
            </a:r>
            <a:r>
              <a:rPr lang="es-ES" dirty="0" err="1"/>
              <a:t>Icom</a:t>
            </a:r>
            <a:r>
              <a:rPr lang="es-ES" dirty="0"/>
              <a:t> España a Ure Valencia, a través del distribuidor de Valencia, </a:t>
            </a:r>
            <a:r>
              <a:rPr lang="es-ES" dirty="0" err="1"/>
              <a:t>Scatter</a:t>
            </a:r>
            <a:r>
              <a:rPr lang="es-ES" dirty="0"/>
              <a:t> Radio.</a:t>
            </a:r>
          </a:p>
        </p:txBody>
      </p:sp>
      <p:graphicFrame>
        <p:nvGraphicFramePr>
          <p:cNvPr id="3" name="Objeto 2">
            <a:extLst>
              <a:ext uri="{FF2B5EF4-FFF2-40B4-BE49-F238E27FC236}">
                <a16:creationId xmlns:a16="http://schemas.microsoft.com/office/drawing/2014/main" id="{C1FE1457-B014-A0AD-EA6D-FD2D398A2062}"/>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pic>
        <p:nvPicPr>
          <p:cNvPr id="5" name="Imagen 4">
            <a:extLst>
              <a:ext uri="{FF2B5EF4-FFF2-40B4-BE49-F238E27FC236}">
                <a16:creationId xmlns:a16="http://schemas.microsoft.com/office/drawing/2014/main" id="{735748E8-88BE-7CC0-9B07-2C6C2BC41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8784" y="2110411"/>
            <a:ext cx="3650974" cy="2738231"/>
          </a:xfrm>
          <a:prstGeom prst="rect">
            <a:avLst/>
          </a:prstGeom>
        </p:spPr>
      </p:pic>
    </p:spTree>
    <p:extLst>
      <p:ext uri="{BB962C8B-B14F-4D97-AF65-F5344CB8AC3E}">
        <p14:creationId xmlns:p14="http://schemas.microsoft.com/office/powerpoint/2010/main" val="419406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47A1D-69A4-9F44-D3D0-85FD174616A3}"/>
              </a:ext>
            </a:extLst>
          </p:cNvPr>
          <p:cNvSpPr>
            <a:spLocks noGrp="1"/>
          </p:cNvSpPr>
          <p:nvPr>
            <p:ph type="title"/>
          </p:nvPr>
        </p:nvSpPr>
        <p:spPr>
          <a:xfrm>
            <a:off x="838200" y="2279374"/>
            <a:ext cx="10515600" cy="4115076"/>
          </a:xfrm>
        </p:spPr>
        <p:txBody>
          <a:bodyPr>
            <a:normAutofit/>
          </a:bodyPr>
          <a:lstStyle/>
          <a:p>
            <a:r>
              <a:rPr lang="es-ES" b="1" u="sng" dirty="0" err="1">
                <a:solidFill>
                  <a:srgbClr val="FF0000"/>
                </a:solidFill>
              </a:rPr>
              <a:t>dStar</a:t>
            </a:r>
            <a:r>
              <a:rPr lang="es-ES" b="1" u="sng" dirty="0">
                <a:solidFill>
                  <a:srgbClr val="FF0000"/>
                </a:solidFill>
              </a:rPr>
              <a:t>: </a:t>
            </a:r>
            <a:r>
              <a:rPr lang="es-ES" dirty="0"/>
              <a:t>Aunque comenzó como un protocolo digital exclusivo y cerrado, de la marca ICOM, unos años más tarde Kenwood se subió al carro y lo incluyó en alguno de sus </a:t>
            </a:r>
            <a:r>
              <a:rPr lang="es-ES" dirty="0" err="1"/>
              <a:t>walkys</a:t>
            </a:r>
            <a:r>
              <a:rPr lang="es-ES" dirty="0"/>
              <a:t>.</a:t>
            </a:r>
          </a:p>
        </p:txBody>
      </p:sp>
      <p:graphicFrame>
        <p:nvGraphicFramePr>
          <p:cNvPr id="3" name="Objeto 2">
            <a:extLst>
              <a:ext uri="{FF2B5EF4-FFF2-40B4-BE49-F238E27FC236}">
                <a16:creationId xmlns:a16="http://schemas.microsoft.com/office/drawing/2014/main" id="{9236CE13-3AD0-9DC3-ABAC-742D91E05D3F}"/>
              </a:ext>
            </a:extLst>
          </p:cNvPr>
          <p:cNvGraphicFramePr>
            <a:graphicFrameLocks/>
          </p:cNvGraphicFramePr>
          <p:nvPr>
            <p:extLst>
              <p:ext uri="{D42A27DB-BD31-4B8C-83A1-F6EECF244321}">
                <p14:modId xmlns:p14="http://schemas.microsoft.com/office/powerpoint/2010/main" val="1267210773"/>
              </p:ext>
            </p:extLst>
          </p:nvPr>
        </p:nvGraphicFramePr>
        <p:xfrm>
          <a:off x="1802295" y="196264"/>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295" y="196264"/>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56653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06FB22-302B-44E1-7795-0B7528EF4AF8}"/>
              </a:ext>
            </a:extLst>
          </p:cNvPr>
          <p:cNvSpPr>
            <a:spLocks noGrp="1"/>
          </p:cNvSpPr>
          <p:nvPr>
            <p:ph type="title"/>
          </p:nvPr>
        </p:nvSpPr>
        <p:spPr>
          <a:xfrm>
            <a:off x="838200" y="2279374"/>
            <a:ext cx="10515600" cy="4426225"/>
          </a:xfrm>
        </p:spPr>
        <p:txBody>
          <a:bodyPr>
            <a:normAutofit fontScale="90000"/>
          </a:bodyPr>
          <a:lstStyle/>
          <a:p>
            <a:r>
              <a:rPr lang="es-ES" b="1" u="sng" dirty="0" err="1">
                <a:solidFill>
                  <a:srgbClr val="FF0000"/>
                </a:solidFill>
              </a:rPr>
              <a:t>dStar</a:t>
            </a:r>
            <a:r>
              <a:rPr lang="es-ES" b="1" u="sng" dirty="0">
                <a:solidFill>
                  <a:srgbClr val="FF0000"/>
                </a:solidFill>
              </a:rPr>
              <a:t>:</a:t>
            </a:r>
            <a:r>
              <a:rPr lang="es-ES" dirty="0"/>
              <a:t> Este sistema está organizado en “reflectores”, que están por las zonas de cada país, donde nos podríamos conectar con otro repetidor y esto también nos permite la búsqueda de Radio aficionados (cuando el sistema los vea conectados) y poder hablar con ellos. Nuestro repetidor de Valencia, actualmente está siempre conectado por defecto al REF018 que es España. </a:t>
            </a:r>
          </a:p>
        </p:txBody>
      </p:sp>
      <p:graphicFrame>
        <p:nvGraphicFramePr>
          <p:cNvPr id="3" name="Objeto 2">
            <a:extLst>
              <a:ext uri="{FF2B5EF4-FFF2-40B4-BE49-F238E27FC236}">
                <a16:creationId xmlns:a16="http://schemas.microsoft.com/office/drawing/2014/main" id="{C7288D1A-F244-236C-5359-17D2889454D4}"/>
              </a:ext>
            </a:extLst>
          </p:cNvPr>
          <p:cNvGraphicFramePr>
            <a:graphicFrameLocks/>
          </p:cNvGraphicFramePr>
          <p:nvPr>
            <p:extLst>
              <p:ext uri="{D42A27DB-BD31-4B8C-83A1-F6EECF244321}">
                <p14:modId xmlns:p14="http://schemas.microsoft.com/office/powerpoint/2010/main" val="3287972275"/>
              </p:ext>
            </p:extLst>
          </p:nvPr>
        </p:nvGraphicFramePr>
        <p:xfrm>
          <a:off x="1908313" y="463550"/>
          <a:ext cx="8587409" cy="1511024"/>
        </p:xfrm>
        <a:graphic>
          <a:graphicData uri="http://schemas.openxmlformats.org/presentationml/2006/ole">
            <mc:AlternateContent xmlns:mc="http://schemas.openxmlformats.org/markup-compatibility/2006">
              <mc:Choice xmlns:v="urn:schemas-microsoft-com:vml" Requires="v">
                <p:oleObj name="Imagen" r:id="rId2" imgW="0" imgH="0" progId="StaticMetafile">
                  <p:embed/>
                </p:oleObj>
              </mc:Choice>
              <mc:Fallback>
                <p:oleObj name="Imagen" r:id="rId2" imgW="0" imgH="0" progId="StaticMetafile">
                  <p:embed/>
                  <p:pic>
                    <p:nvPicPr>
                      <p:cNvPr id="10" name="Objeto 9">
                        <a:extLst>
                          <a:ext uri="{FF2B5EF4-FFF2-40B4-BE49-F238E27FC236}">
                            <a16:creationId xmlns:a16="http://schemas.microsoft.com/office/drawing/2014/main" id="{B5B6F5B4-5750-97A8-4A0F-83710439403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313" y="463550"/>
                        <a:ext cx="8587409" cy="1511024"/>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8180117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1316</Words>
  <Application>Microsoft Office PowerPoint</Application>
  <PresentationFormat>Panorámica</PresentationFormat>
  <Paragraphs>31</Paragraphs>
  <Slides>29</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5" baseType="lpstr">
      <vt:lpstr>Algerian</vt:lpstr>
      <vt:lpstr>Arial</vt:lpstr>
      <vt:lpstr>Calibri</vt:lpstr>
      <vt:lpstr>Calibri Light</vt:lpstr>
      <vt:lpstr>Tema de Office</vt:lpstr>
      <vt:lpstr>Imagen</vt:lpstr>
      <vt:lpstr>Comunicaciones Digitales en Bandas altas</vt:lpstr>
      <vt:lpstr>Introducción: Esta digitalización, surge por un concurso que organiza la UIT (Unión internacional de Telecomunicaciones), entre los principales fabricantes de equipos de Radio Aficionado. Icom, Kenwood y Yaesu. Para poder aprovecharse de Internet y así enlazar las Radios a nivel mundial. La JARL es la encargada de gestionar y via el Ministerio de Teleco Japonés se organiza el diseño.  </vt:lpstr>
      <vt:lpstr>Desarrollo: De los 3 participantes, solo llegó Icom a desarrollar el sistema digital para Radio Aficionados, al que llamó dStar Digital Smart Amateur Radio  Realizo su desarrollo, sobre su equipo estrella del momento, que fue el Icom 2820, añadiéndole un pequeño módulo para digitalizarlo.</vt:lpstr>
      <vt:lpstr>Presentación de PowerPoint</vt:lpstr>
      <vt:lpstr>Resultado: Sería sobre el año 2007, cuando Kenwood y Yaesu se retiraron de este concurso, quedando solo Icom como único participante. Comenzó entonces una campaña de promoción, regalando a las asociaciones de Radioaficionados, unos repetidores y realizando la promoción en los principales distribuidores.</vt:lpstr>
      <vt:lpstr>dstar </vt:lpstr>
      <vt:lpstr>dStar: Este es el repetidor que nos regaló Icom España a Ure Valencia, a través del distribuidor de Valencia, Scatter Radio.</vt:lpstr>
      <vt:lpstr>dStar: Aunque comenzó como un protocolo digital exclusivo y cerrado, de la marca ICOM, unos años más tarde Kenwood se subió al carro y lo incluyó en alguno de sus walkys.</vt:lpstr>
      <vt:lpstr>dStar: Este sistema está organizado en “reflectores”, que están por las zonas de cada país, donde nos podríamos conectar con otro repetidor y esto también nos permite la búsqueda de Radio aficionados (cuando el sistema los vea conectados) y poder hablar con ellos. Nuestro repetidor de Valencia, actualmente está siempre conectado por defecto al REF018 que es España. </vt:lpstr>
      <vt:lpstr>DMR</vt:lpstr>
      <vt:lpstr>Dmr: “Digital Móvil Radio”, fue desarrollado para un uso profesional, (con origen en el sistema de MOTOROLA) y fue adaptado por un grupo de desarrolladores voluntarios, al comienzo con cierta ingeniería inversa, pero más tarde se ha escrito incluso un firmware desde cero para algunos modelo, es posiblemente el sistema más popular.</vt:lpstr>
      <vt:lpstr>Dmr: Lo primero que observamos al registrarnos, es que nos asignan un Dmr ID vinculado a nuestro indicativo. Podemos visualizar en la pantalla los indicativos de los corresponsales y su ubicación, pero debemos ir actualizando esa base de datos dependiendo de la marca del equipo de unos sitios u otros en internet, aunque hay una centralización de ellos en HTTPS://WWW.radioid.net</vt:lpstr>
      <vt:lpstr>Dmr: Este es el repetidor Dmr que tenemos instalado en Ure Valencia, con su cavidad y lo tenemos siempre conectado al TG 214 (España).</vt:lpstr>
      <vt:lpstr>Presentación de PowerPoint</vt:lpstr>
      <vt:lpstr>Dmr: Este sistema esta organizado en TG’s que significa Talk Group. Dependiendo de en cual estes, te conecta a unos repetidores o otros, por ejemplo, cuando conectamos con el TG 214, estamos saliendo por todos los repetidores Dmr de España o cuando salimos por el TG EA5, estamos saliendo por todos los repetidores del distrito 5 y así sucesivamente. </vt:lpstr>
      <vt:lpstr>Dmr: Gracias a la conexión a internet y a utilizar un protocolo libre, podemos utilizar unos dispositivos llamados hotspot, que están conectados al internet  de nuestro domicilio y que nos hacen de repetidor dentro de nuestra casa, existen tanto de 1 solo Timeslot como duales, los primeros trabajan en simplex y los segundos se comportan como un pequeño repetidor de tan solo 10mw.</vt:lpstr>
      <vt:lpstr>C4fm </vt:lpstr>
      <vt:lpstr>C4fm: A este sistema también se le llama FUSION o YSF (Yaesu Fusión). Hay más de 1500 reflectores o  salas en este sistema en todo el  mundo y en España, tenemos varias salas como por ejemplo la 29 URE VALENCIA, la 88 ALCOYANOS (en pruebas) o la 50 ANDALUCIA, entre otras. También podemos acceder entrando con el modo GM por la sala 90 EUROPELINK.</vt:lpstr>
      <vt:lpstr>Presentación de PowerPoint</vt:lpstr>
      <vt:lpstr>C4fm: Después de haberse retirado del concurso, del que hemos hablado en la primera diapositiva, YAESU retomo este proyecto y ahora ya tienen un repetidor analógico-digital y está apresurándose en incorporar en todos sus walkys y sus equipos, su sistema de su protocolo exclusivo, que lógicamente no conecta ni con ICOM, ni con DMR. Pero con precios mas competitivos que los ICOM.</vt:lpstr>
      <vt:lpstr>C4fm: En este sistema, no es necesario registrarse, por que accedes con tu indicativo, (que te configuras en tu equipo), se trata de unas salas de conversación, que están en algunas zonas y a las que accedes a través de los repetidores o de los DMO. Por ejemplo en Ure Valencia, tenemos uno en 145.400 en modo DN (YSF) y que sale por DMR en el TG provincial de Valencia y viceversa.</vt:lpstr>
      <vt:lpstr>OTROS sistemas DIGITALES</vt:lpstr>
      <vt:lpstr>PEANUT: El “Cacahuete” es una aplicación gratuita, disponible para instalar en tu móvil Android o en tu PC, que te permite acceder a los tres sistemas digitales a través de internet y puedes hablar con cualquier Radioaficionado que este vía Radio dentro de las salas  conectadas. determinadas salas Fusión, TG's de redes DMR o Reflectores dStar.</vt:lpstr>
      <vt:lpstr>Presentación de PowerPoint</vt:lpstr>
      <vt:lpstr>Presentación de PowerPoint</vt:lpstr>
      <vt:lpstr>Presentación de PowerPoint</vt:lpstr>
      <vt:lpstr>ECHOLINK: Es también una aplicación para móvil o para PC, donde hay tres tipos de modos de conversación. Modo “CONFERENCIA”, donde tu eliges el país y el idioma para hablar con otros Radioaficionados por internet. El modo “REPETIDOR” donde hay asociaciones como la nuestra, que tiene repetidores analógicos linkados a internet. Y el modo “link” que son repetidores de particulares. </vt:lpstr>
      <vt:lpstr>Conclusíones: Bueno, por mucho que los más clasicistas nos sintamos amenazados por esta digitalización, es una tecnología que ha venido para quedarse, al menos en bandas altas, donde el alcance de nuestros equipos y la cobertura de nuestros repetidores, está más restringida y con la ayuda de internet, se salva este obstáculo. Cada uno ya decidirá el sistema que más le guste.</vt:lpstr>
      <vt:lpstr>MUCHAS GRACIAS POR VUESTRA ATENCION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Comunicaciones Digitales en Bandas altas</dc:title>
  <dc:creator>ROBER</dc:creator>
  <cp:lastModifiedBy>URE Valencia</cp:lastModifiedBy>
  <cp:revision>92</cp:revision>
  <dcterms:created xsi:type="dcterms:W3CDTF">2022-05-04T17:06:40Z</dcterms:created>
  <dcterms:modified xsi:type="dcterms:W3CDTF">2022-06-09T15:06:45Z</dcterms:modified>
</cp:coreProperties>
</file>