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6" r:id="rId2"/>
    <p:sldId id="287" r:id="rId3"/>
    <p:sldId id="288" r:id="rId4"/>
    <p:sldId id="297" r:id="rId5"/>
    <p:sldId id="289" r:id="rId6"/>
    <p:sldId id="293" r:id="rId7"/>
    <p:sldId id="294" r:id="rId8"/>
    <p:sldId id="295" r:id="rId9"/>
    <p:sldId id="298" r:id="rId10"/>
    <p:sldId id="299" r:id="rId11"/>
    <p:sldId id="300" r:id="rId12"/>
    <p:sldId id="301" r:id="rId13"/>
    <p:sldId id="290" r:id="rId14"/>
    <p:sldId id="302" r:id="rId15"/>
    <p:sldId id="291" r:id="rId16"/>
    <p:sldId id="292" r:id="rId17"/>
    <p:sldId id="296" r:id="rId18"/>
    <p:sldId id="303" r:id="rId19"/>
    <p:sldId id="304" r:id="rId20"/>
    <p:sldId id="305" r:id="rId21"/>
    <p:sldId id="316" r:id="rId22"/>
    <p:sldId id="306" r:id="rId23"/>
    <p:sldId id="317" r:id="rId24"/>
    <p:sldId id="318" r:id="rId25"/>
    <p:sldId id="319" r:id="rId26"/>
    <p:sldId id="320" r:id="rId27"/>
    <p:sldId id="321" r:id="rId28"/>
    <p:sldId id="323" r:id="rId29"/>
    <p:sldId id="322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33CC33"/>
    <a:srgbClr val="FF9900"/>
    <a:srgbClr val="66FF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2430" autoAdjust="0"/>
  </p:normalViewPr>
  <p:slideViewPr>
    <p:cSldViewPr snapToGrid="0">
      <p:cViewPr>
        <p:scale>
          <a:sx n="60" d="100"/>
          <a:sy n="60" d="100"/>
        </p:scale>
        <p:origin x="-229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44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77AF-CB4F-4463-86F9-EDDC345620F0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BFAC-E966-4D89-808B-68C947A25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4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es.wikipedia.org/wiki/Archivo:James_Clerk_Maxwell_big.jpg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297" y="-13664"/>
            <a:ext cx="862934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000" b="1" smtClean="0"/>
              <a:t>Nacimiento de la radio</a:t>
            </a:r>
          </a:p>
          <a:p>
            <a:pPr algn="ctr"/>
            <a:r>
              <a:rPr lang="es-ES" sz="7000" b="1" smtClean="0"/>
              <a:t>con Faraday, Maxwell, </a:t>
            </a:r>
          </a:p>
          <a:p>
            <a:pPr algn="ctr"/>
            <a:r>
              <a:rPr lang="es-ES" sz="7000" b="1" smtClean="0"/>
              <a:t>Hertz</a:t>
            </a:r>
            <a:r>
              <a:rPr lang="es-ES" sz="7000" b="1"/>
              <a:t> </a:t>
            </a:r>
            <a:r>
              <a:rPr lang="es-ES" sz="7000" b="1" smtClean="0"/>
              <a:t>y Marconi</a:t>
            </a:r>
            <a:endParaRPr lang="es-ES" sz="7000" b="1"/>
          </a:p>
        </p:txBody>
      </p:sp>
      <p:sp>
        <p:nvSpPr>
          <p:cNvPr id="7" name="CuadroTexto 6"/>
          <p:cNvSpPr txBox="1"/>
          <p:nvPr/>
        </p:nvSpPr>
        <p:spPr>
          <a:xfrm>
            <a:off x="3175692" y="3513557"/>
            <a:ext cx="2751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smtClean="0">
                <a:latin typeface="Arial" panose="020B0604020202020204" pitchFamily="34" charset="0"/>
                <a:cs typeface="Arial" panose="020B0604020202020204" pitchFamily="34" charset="0"/>
              </a:rPr>
              <a:t>EA5HS</a:t>
            </a:r>
            <a:endParaRPr lang="es-E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03341" y="4592792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smtClean="0">
                <a:latin typeface="Arial" panose="020B0604020202020204" pitchFamily="34" charset="0"/>
                <a:cs typeface="Arial" panose="020B0604020202020204" pitchFamily="34" charset="0"/>
              </a:rPr>
              <a:t>Luis</a:t>
            </a:r>
            <a:endParaRPr lang="es-E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843" y="4458510"/>
            <a:ext cx="2434157" cy="2259398"/>
          </a:xfrm>
          <a:prstGeom prst="rect">
            <a:avLst/>
          </a:prstGeom>
        </p:spPr>
      </p:pic>
      <p:pic>
        <p:nvPicPr>
          <p:cNvPr id="9" name="Picture 2" descr="UREV, EA5U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690239"/>
            <a:ext cx="3688698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41" name="Grupo 40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pic>
        <p:nvPicPr>
          <p:cNvPr id="2052" name="Picture 4" descr="Ley de Ampere - Transisto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774" y="1408913"/>
            <a:ext cx="5133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39194" y="3046368"/>
            <a:ext cx="3028538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3029994" y="4113168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112586" y="3276272"/>
            <a:ext cx="3719636" cy="461665"/>
            <a:chOff x="3289049" y="3805661"/>
            <a:chExt cx="37196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>
              <a:off x="3289049" y="4058653"/>
              <a:ext cx="15556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4977103" y="38056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86" y="2836520"/>
            <a:ext cx="784106" cy="1196437"/>
          </a:xfrm>
          <a:prstGeom prst="rect">
            <a:avLst/>
          </a:prstGeom>
        </p:spPr>
      </p:pic>
      <p:grpSp>
        <p:nvGrpSpPr>
          <p:cNvPr id="48" name="Grupo 47"/>
          <p:cNvGrpSpPr/>
          <p:nvPr/>
        </p:nvGrpSpPr>
        <p:grpSpPr>
          <a:xfrm>
            <a:off x="3457282" y="4867467"/>
            <a:ext cx="1621791" cy="1424099"/>
            <a:chOff x="3633745" y="5396856"/>
            <a:chExt cx="1621791" cy="1424099"/>
          </a:xfrm>
        </p:grpSpPr>
        <p:cxnSp>
          <p:nvCxnSpPr>
            <p:cNvPr id="49" name="Conector recto de flecha 48"/>
            <p:cNvCxnSpPr/>
            <p:nvPr/>
          </p:nvCxnSpPr>
          <p:spPr>
            <a:xfrm flipV="1">
              <a:off x="4450911" y="5396856"/>
              <a:ext cx="0" cy="6189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3633745" y="5989958"/>
              <a:ext cx="1621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smtClean="0"/>
                <a:t>Corriente </a:t>
              </a:r>
            </a:p>
            <a:p>
              <a:pPr algn="ctr"/>
              <a:r>
                <a:rPr lang="es-ES" sz="2400" smtClean="0"/>
                <a:t>de Maxwell</a:t>
              </a:r>
              <a:endParaRPr lang="es-ES" sz="2400"/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61" y="5246443"/>
            <a:ext cx="983407" cy="15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439194" y="3046368"/>
            <a:ext cx="3028538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44" name="Grupo 43"/>
          <p:cNvGrpSpPr/>
          <p:nvPr/>
        </p:nvGrpSpPr>
        <p:grpSpPr>
          <a:xfrm>
            <a:off x="3112586" y="3276272"/>
            <a:ext cx="3719636" cy="461665"/>
            <a:chOff x="3289049" y="3805661"/>
            <a:chExt cx="37196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>
              <a:off x="3289049" y="4058653"/>
              <a:ext cx="15556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4977103" y="38056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86" y="2836520"/>
            <a:ext cx="784106" cy="11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336" y="112295"/>
            <a:ext cx="454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Ley de Faraday ( 1838 )</a:t>
            </a:r>
            <a:endParaRPr lang="es-ES" sz="3600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97" y="119982"/>
            <a:ext cx="2039489" cy="3111979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46250" y="1117767"/>
            <a:ext cx="1828800" cy="1873250"/>
            <a:chOff x="528" y="214"/>
            <a:chExt cx="1152" cy="1180"/>
          </a:xfrm>
        </p:grpSpPr>
        <p:pic>
          <p:nvPicPr>
            <p:cNvPr id="5" name="Picture 3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28"/>
              <a:ext cx="1152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2" y="214"/>
              <a:ext cx="265" cy="327"/>
              <a:chOff x="1430" y="1962"/>
              <a:chExt cx="265" cy="32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430" y="196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496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601663" y="1462255"/>
            <a:ext cx="1814512" cy="18145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49263" y="1097130"/>
            <a:ext cx="420687" cy="534987"/>
            <a:chOff x="2246" y="1904"/>
            <a:chExt cx="265" cy="337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76238" y="3848633"/>
            <a:ext cx="2399090" cy="1039210"/>
            <a:chOff x="697207" y="4063836"/>
            <a:chExt cx="2399090" cy="1039210"/>
          </a:xfrm>
        </p:grpSpPr>
        <p:grpSp>
          <p:nvGrpSpPr>
            <p:cNvPr id="13" name="Grupo 12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14" name="Triángulo isósceles 13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7" name="CuadroTexto 16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28" name="Conector recto 27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683996" y="457982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43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43" y="3358891"/>
            <a:ext cx="3891037" cy="285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2 L 0.13941 -0.0023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336" y="112295"/>
            <a:ext cx="454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Ley de Faraday ( 1838 )</a:t>
            </a:r>
            <a:endParaRPr lang="es-ES" sz="3600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97" y="119982"/>
            <a:ext cx="2039489" cy="3111979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46250" y="1117767"/>
            <a:ext cx="1828800" cy="1873250"/>
            <a:chOff x="528" y="214"/>
            <a:chExt cx="1152" cy="1180"/>
          </a:xfrm>
        </p:grpSpPr>
        <p:pic>
          <p:nvPicPr>
            <p:cNvPr id="5" name="Picture 3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28"/>
              <a:ext cx="1152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2" y="214"/>
              <a:ext cx="265" cy="327"/>
              <a:chOff x="1430" y="1962"/>
              <a:chExt cx="265" cy="32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430" y="196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496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601663" y="1462255"/>
            <a:ext cx="1814512" cy="18145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49263" y="1097130"/>
            <a:ext cx="420687" cy="534987"/>
            <a:chOff x="2246" y="1904"/>
            <a:chExt cx="265" cy="337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376238" y="3848633"/>
            <a:ext cx="2399090" cy="1039210"/>
            <a:chOff x="697207" y="4063836"/>
            <a:chExt cx="2399090" cy="1039210"/>
          </a:xfrm>
        </p:grpSpPr>
        <p:grpSp>
          <p:nvGrpSpPr>
            <p:cNvPr id="13" name="Grupo 12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14" name="Triángulo isósceles 13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16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7" name="CuadroTexto 16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28" name="Conector recto 27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683996" y="4579826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321756" y="3042904"/>
            <a:ext cx="2650241" cy="2701722"/>
            <a:chOff x="4674645" y="3353880"/>
            <a:chExt cx="2297352" cy="2338859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6226" y="3353880"/>
              <a:ext cx="2155771" cy="2338859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4674645" y="3353880"/>
              <a:ext cx="405355" cy="32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011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2 L 0.13941 -0.0023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3098672" y="4194264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57259" y="66763"/>
            <a:ext cx="812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Ecuaciones del electromagnetismo antes de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358389" y="3364218"/>
            <a:ext cx="2665536" cy="461665"/>
            <a:chOff x="3289049" y="3831061"/>
            <a:chExt cx="26655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 flipV="1">
              <a:off x="3289049" y="4058653"/>
              <a:ext cx="591311" cy="2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3923003" y="38310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05577" y="3073080"/>
            <a:ext cx="2399090" cy="1039210"/>
            <a:chOff x="697207" y="4063836"/>
            <a:chExt cx="2399090" cy="1039210"/>
          </a:xfrm>
        </p:grpSpPr>
        <p:grpSp>
          <p:nvGrpSpPr>
            <p:cNvPr id="54" name="Grupo 53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62" name="Triángulo isósceles 61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uadroTexto 62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64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6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5" name="CuadroTexto 64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55" name="Conector recto 54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683617" y="456342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336" y="112295"/>
            <a:ext cx="3113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Ley de Faraday </a:t>
            </a:r>
            <a:endParaRPr lang="es-ES" sz="3600" b="1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97" y="119982"/>
            <a:ext cx="2039489" cy="3111979"/>
          </a:xfrm>
          <a:prstGeom prst="rect">
            <a:avLst/>
          </a:prstGeom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46250" y="1117767"/>
            <a:ext cx="1828800" cy="1873250"/>
            <a:chOff x="528" y="214"/>
            <a:chExt cx="1152" cy="1180"/>
          </a:xfrm>
        </p:grpSpPr>
        <p:pic>
          <p:nvPicPr>
            <p:cNvPr id="5" name="Picture 3" descr="Imagen relacionad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28"/>
              <a:ext cx="1152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2" y="214"/>
              <a:ext cx="265" cy="327"/>
              <a:chOff x="1430" y="1962"/>
              <a:chExt cx="265" cy="327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430" y="196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496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601663" y="1462255"/>
            <a:ext cx="1814512" cy="18145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49263" y="1097130"/>
            <a:ext cx="420687" cy="534987"/>
            <a:chOff x="2246" y="1904"/>
            <a:chExt cx="265" cy="337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998" y="3632367"/>
            <a:ext cx="2039488" cy="3111978"/>
          </a:xfrm>
          <a:prstGeom prst="rect">
            <a:avLst/>
          </a:prstGeom>
        </p:spPr>
      </p:pic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1746250" y="3980396"/>
            <a:ext cx="1981200" cy="1955800"/>
            <a:chOff x="384" y="2104"/>
            <a:chExt cx="1248" cy="1232"/>
          </a:xfrm>
        </p:grpSpPr>
        <p:pic>
          <p:nvPicPr>
            <p:cNvPr id="31" name="Picture 12" descr="Resultado de imagen para imÃ¡genes de electrostÃ¡tic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0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13"/>
            <p:cNvGrpSpPr>
              <a:grpSpLocks/>
            </p:cNvGrpSpPr>
            <p:nvPr/>
          </p:nvGrpSpPr>
          <p:grpSpPr bwMode="auto">
            <a:xfrm>
              <a:off x="408" y="2104"/>
              <a:ext cx="265" cy="337"/>
              <a:chOff x="2246" y="1904"/>
              <a:chExt cx="265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2246" y="1914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2312" y="19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5" name="Oval 16"/>
          <p:cNvSpPr>
            <a:spLocks noChangeAspect="1" noChangeArrowheads="1"/>
          </p:cNvSpPr>
          <p:nvPr/>
        </p:nvSpPr>
        <p:spPr bwMode="auto">
          <a:xfrm>
            <a:off x="725487" y="4283609"/>
            <a:ext cx="1814513" cy="1814512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366712" y="4177246"/>
            <a:ext cx="420688" cy="534988"/>
            <a:chOff x="2246" y="1904"/>
            <a:chExt cx="265" cy="337"/>
          </a:xfrm>
        </p:grpSpPr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8768" y="2552699"/>
            <a:ext cx="7875028" cy="4102445"/>
            <a:chOff x="38768" y="2552699"/>
            <a:chExt cx="7875028" cy="4102445"/>
          </a:xfrm>
        </p:grpSpPr>
        <p:sp>
          <p:nvSpPr>
            <p:cNvPr id="13" name="Elipse 12"/>
            <p:cNvSpPr/>
            <p:nvPr/>
          </p:nvSpPr>
          <p:spPr>
            <a:xfrm>
              <a:off x="38768" y="3249957"/>
              <a:ext cx="5243764" cy="340518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/>
            <p:cNvSpPr/>
            <p:nvPr/>
          </p:nvSpPr>
          <p:spPr>
            <a:xfrm>
              <a:off x="4052219" y="2552699"/>
              <a:ext cx="1802481" cy="116097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/>
            <p:cNvSpPr/>
            <p:nvPr/>
          </p:nvSpPr>
          <p:spPr>
            <a:xfrm>
              <a:off x="5923881" y="2552699"/>
              <a:ext cx="1006475" cy="74930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/>
            <p:cNvSpPr/>
            <p:nvPr/>
          </p:nvSpPr>
          <p:spPr>
            <a:xfrm>
              <a:off x="6747825" y="3186279"/>
              <a:ext cx="616618" cy="44608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/>
            <p:cNvSpPr/>
            <p:nvPr/>
          </p:nvSpPr>
          <p:spPr>
            <a:xfrm>
              <a:off x="7274626" y="3600420"/>
              <a:ext cx="377490" cy="226503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7530304" y="3858870"/>
              <a:ext cx="243623" cy="16802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>
              <a:off x="7688080" y="4064272"/>
              <a:ext cx="171693" cy="11297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Elipse 39"/>
            <p:cNvSpPr/>
            <p:nvPr/>
          </p:nvSpPr>
          <p:spPr>
            <a:xfrm>
              <a:off x="7761055" y="4232613"/>
              <a:ext cx="152741" cy="1019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232 L 0.13941 -0.0023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5277 3.33333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1441450" y="187325"/>
            <a:ext cx="1828800" cy="1873250"/>
            <a:chOff x="528" y="214"/>
            <a:chExt cx="1152" cy="1180"/>
          </a:xfrm>
        </p:grpSpPr>
        <p:pic>
          <p:nvPicPr>
            <p:cNvPr id="22" name="Picture 3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28"/>
              <a:ext cx="1152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4"/>
            <p:cNvGrpSpPr>
              <a:grpSpLocks/>
            </p:cNvGrpSpPr>
            <p:nvPr/>
          </p:nvGrpSpPr>
          <p:grpSpPr bwMode="auto">
            <a:xfrm>
              <a:off x="632" y="214"/>
              <a:ext cx="265" cy="327"/>
              <a:chOff x="1430" y="1962"/>
              <a:chExt cx="265" cy="327"/>
            </a:xfrm>
          </p:grpSpPr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1430" y="196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1496" y="196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26" name="Oval 7"/>
          <p:cNvSpPr>
            <a:spLocks noChangeAspect="1" noChangeArrowheads="1"/>
          </p:cNvSpPr>
          <p:nvPr/>
        </p:nvSpPr>
        <p:spPr bwMode="auto">
          <a:xfrm>
            <a:off x="296863" y="531813"/>
            <a:ext cx="1814512" cy="18145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grpSp>
        <p:nvGrpSpPr>
          <p:cNvPr id="27" name="Group 8"/>
          <p:cNvGrpSpPr>
            <a:grpSpLocks/>
          </p:cNvGrpSpPr>
          <p:nvPr/>
        </p:nvGrpSpPr>
        <p:grpSpPr bwMode="auto">
          <a:xfrm>
            <a:off x="144463" y="166688"/>
            <a:ext cx="420687" cy="534987"/>
            <a:chOff x="2246" y="1904"/>
            <a:chExt cx="265" cy="337"/>
          </a:xfrm>
        </p:grpSpPr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" name="Group 11"/>
          <p:cNvGrpSpPr>
            <a:grpSpLocks/>
          </p:cNvGrpSpPr>
          <p:nvPr/>
        </p:nvGrpSpPr>
        <p:grpSpPr bwMode="auto">
          <a:xfrm>
            <a:off x="1465263" y="4527550"/>
            <a:ext cx="1981200" cy="1955800"/>
            <a:chOff x="384" y="2104"/>
            <a:chExt cx="1248" cy="1232"/>
          </a:xfrm>
        </p:grpSpPr>
        <p:pic>
          <p:nvPicPr>
            <p:cNvPr id="31" name="Picture 12" descr="Resultado de imagen para imÃ¡genes de electrostÃ¡t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0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13"/>
            <p:cNvGrpSpPr>
              <a:grpSpLocks/>
            </p:cNvGrpSpPr>
            <p:nvPr/>
          </p:nvGrpSpPr>
          <p:grpSpPr bwMode="auto">
            <a:xfrm>
              <a:off x="408" y="2104"/>
              <a:ext cx="265" cy="337"/>
              <a:chOff x="2246" y="1904"/>
              <a:chExt cx="265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2246" y="1914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2312" y="1904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5" name="Oval 16"/>
          <p:cNvSpPr>
            <a:spLocks noChangeAspect="1" noChangeArrowheads="1"/>
          </p:cNvSpPr>
          <p:nvPr/>
        </p:nvSpPr>
        <p:spPr bwMode="auto">
          <a:xfrm>
            <a:off x="444500" y="4830763"/>
            <a:ext cx="1814513" cy="1814512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altLang="es-ES"/>
          </a:p>
        </p:txBody>
      </p:sp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85725" y="4724400"/>
            <a:ext cx="420688" cy="534988"/>
            <a:chOff x="2246" y="1904"/>
            <a:chExt cx="265" cy="337"/>
          </a:xfrm>
        </p:grpSpPr>
        <p:sp>
          <p:nvSpPr>
            <p:cNvPr id="37" name="Text Box 18"/>
            <p:cNvSpPr txBox="1">
              <a:spLocks noChangeArrowheads="1"/>
            </p:cNvSpPr>
            <p:nvPr/>
          </p:nvSpPr>
          <p:spPr bwMode="auto">
            <a:xfrm>
              <a:off x="2246" y="191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2312" y="1904"/>
              <a:ext cx="144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40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950913"/>
            <a:ext cx="2525712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 descr="James Clerk Maxwell 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138613"/>
            <a:ext cx="23717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uadroTexto 41"/>
          <p:cNvSpPr txBox="1">
            <a:spLocks noChangeArrowheads="1"/>
          </p:cNvSpPr>
          <p:nvPr/>
        </p:nvSpPr>
        <p:spPr bwMode="auto">
          <a:xfrm>
            <a:off x="7220258" y="4889500"/>
            <a:ext cx="17091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sz="2000" b="1" smtClean="0"/>
              <a:t>No </a:t>
            </a:r>
            <a:r>
              <a:rPr lang="es-ES" altLang="es-ES" sz="2000" b="1"/>
              <a:t>había </a:t>
            </a:r>
          </a:p>
          <a:p>
            <a:pPr algn="ctr"/>
            <a:r>
              <a:rPr lang="es-ES" altLang="es-ES" sz="2000" b="1" smtClean="0"/>
              <a:t>experimento</a:t>
            </a:r>
            <a:endParaRPr lang="es-ES" altLang="es-ES" sz="2000" b="1"/>
          </a:p>
        </p:txBody>
      </p:sp>
      <p:sp>
        <p:nvSpPr>
          <p:cNvPr id="45" name="CuadroTexto 15"/>
          <p:cNvSpPr txBox="1">
            <a:spLocks noChangeArrowheads="1"/>
          </p:cNvSpPr>
          <p:nvPr/>
        </p:nvSpPr>
        <p:spPr bwMode="auto">
          <a:xfrm>
            <a:off x="6324600" y="228600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2400" b="1"/>
              <a:t>Ley de FARADAY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997" y="323182"/>
            <a:ext cx="1704606" cy="2600993"/>
          </a:xfrm>
          <a:prstGeom prst="rect">
            <a:avLst/>
          </a:prstGeom>
        </p:spPr>
      </p:pic>
      <p:grpSp>
        <p:nvGrpSpPr>
          <p:cNvPr id="47" name="Grupo 46"/>
          <p:cNvGrpSpPr/>
          <p:nvPr/>
        </p:nvGrpSpPr>
        <p:grpSpPr>
          <a:xfrm>
            <a:off x="522893" y="2353112"/>
            <a:ext cx="2399090" cy="1039210"/>
            <a:chOff x="697207" y="4063836"/>
            <a:chExt cx="2399090" cy="1039210"/>
          </a:xfrm>
        </p:grpSpPr>
        <p:grpSp>
          <p:nvGrpSpPr>
            <p:cNvPr id="48" name="Grupo 47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56" name="Triángulo isósceles 55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58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6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1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9" name="CuadroTexto 58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49" name="Conector recto 48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2683617" y="456342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522893" y="3438143"/>
            <a:ext cx="2615225" cy="1039210"/>
            <a:chOff x="522893" y="3438143"/>
            <a:chExt cx="2615225" cy="1039210"/>
          </a:xfrm>
        </p:grpSpPr>
        <p:grpSp>
          <p:nvGrpSpPr>
            <p:cNvPr id="63" name="Grupo 62"/>
            <p:cNvGrpSpPr/>
            <p:nvPr/>
          </p:nvGrpSpPr>
          <p:grpSpPr>
            <a:xfrm>
              <a:off x="522893" y="3718542"/>
              <a:ext cx="1324214" cy="545031"/>
              <a:chOff x="665123" y="3564236"/>
              <a:chExt cx="1324214" cy="545031"/>
            </a:xfrm>
          </p:grpSpPr>
          <p:sp>
            <p:nvSpPr>
              <p:cNvPr id="71" name="Triángulo isósceles 70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73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7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74" name="CuadroTexto 73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64" name="Conector recto 63"/>
            <p:cNvCxnSpPr/>
            <p:nvPr/>
          </p:nvCxnSpPr>
          <p:spPr>
            <a:xfrm>
              <a:off x="2473642" y="3983275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uadroTexto 65"/>
            <p:cNvSpPr txBox="1"/>
            <p:nvPr/>
          </p:nvSpPr>
          <p:spPr>
            <a:xfrm>
              <a:off x="2470029" y="3460055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67" name="CuadroTexto 66"/>
            <p:cNvSpPr txBox="1"/>
            <p:nvPr/>
          </p:nvSpPr>
          <p:spPr>
            <a:xfrm>
              <a:off x="2470029" y="3954133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68" name="CuadroTexto 67"/>
            <p:cNvSpPr txBox="1"/>
            <p:nvPr/>
          </p:nvSpPr>
          <p:spPr>
            <a:xfrm>
              <a:off x="2725438" y="393773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 Box 5"/>
            <p:cNvSpPr txBox="1">
              <a:spLocks noChangeArrowheads="1"/>
            </p:cNvSpPr>
            <p:nvPr/>
          </p:nvSpPr>
          <p:spPr bwMode="auto">
            <a:xfrm>
              <a:off x="2717430" y="3438143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endParaRPr lang="es-ES" altLang="es-E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2818611" y="3471369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ángulo 76"/>
                <p:cNvSpPr/>
                <p:nvPr/>
              </p:nvSpPr>
              <p:spPr>
                <a:xfrm>
                  <a:off x="1764005" y="3774052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7" name="Rectángulo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005" y="3774052"/>
                  <a:ext cx="47153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ángulo 77"/>
                <p:cNvSpPr/>
                <p:nvPr/>
              </p:nvSpPr>
              <p:spPr>
                <a:xfrm>
                  <a:off x="2052953" y="3777618"/>
                  <a:ext cx="4466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8" name="Rectángulo 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953" y="3777618"/>
                  <a:ext cx="446661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3611 -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5277 2.2222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82300" y="7023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39114" y="19064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73930" y="39118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2975395" y="3787864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457259" y="66763"/>
            <a:ext cx="812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Ecuaciones del electromagnetismo antes de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650523" y="10009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033486" y="9968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575534" y="19064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57259" y="44821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235112" y="2957818"/>
            <a:ext cx="2665536" cy="461665"/>
            <a:chOff x="3289049" y="3831061"/>
            <a:chExt cx="26655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 flipV="1">
              <a:off x="3289049" y="4058653"/>
              <a:ext cx="591311" cy="2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3923003" y="38310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482300" y="2666680"/>
            <a:ext cx="2399090" cy="1039210"/>
            <a:chOff x="697207" y="4063836"/>
            <a:chExt cx="2399090" cy="1039210"/>
          </a:xfrm>
        </p:grpSpPr>
        <p:grpSp>
          <p:nvGrpSpPr>
            <p:cNvPr id="54" name="Grupo 53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62" name="Triángulo isósceles 61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uadroTexto 62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64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6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5" name="CuadroTexto 64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55" name="Conector recto 54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683617" y="456342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3725873" y="4435036"/>
            <a:ext cx="2615225" cy="1491017"/>
            <a:chOff x="3849150" y="4841436"/>
            <a:chExt cx="2615225" cy="1491017"/>
          </a:xfrm>
        </p:grpSpPr>
        <p:cxnSp>
          <p:nvCxnSpPr>
            <p:cNvPr id="47" name="Conector recto de flecha 46"/>
            <p:cNvCxnSpPr/>
            <p:nvPr/>
          </p:nvCxnSpPr>
          <p:spPr>
            <a:xfrm flipV="1">
              <a:off x="4279900" y="4841436"/>
              <a:ext cx="0" cy="5647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o 67"/>
            <p:cNvGrpSpPr/>
            <p:nvPr/>
          </p:nvGrpSpPr>
          <p:grpSpPr>
            <a:xfrm>
              <a:off x="3849150" y="5293243"/>
              <a:ext cx="2615225" cy="1039210"/>
              <a:chOff x="522893" y="3438143"/>
              <a:chExt cx="2615225" cy="1039210"/>
            </a:xfrm>
          </p:grpSpPr>
          <p:grpSp>
            <p:nvGrpSpPr>
              <p:cNvPr id="69" name="Grupo 68"/>
              <p:cNvGrpSpPr/>
              <p:nvPr/>
            </p:nvGrpSpPr>
            <p:grpSpPr>
              <a:xfrm>
                <a:off x="522893" y="3718542"/>
                <a:ext cx="1324214" cy="545031"/>
                <a:chOff x="665123" y="3564236"/>
                <a:chExt cx="1324214" cy="545031"/>
              </a:xfrm>
            </p:grpSpPr>
            <p:sp>
              <p:nvSpPr>
                <p:cNvPr id="78" name="Triángulo isósceles 77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9" name="CuadroTexto 78"/>
                <p:cNvSpPr txBox="1"/>
                <p:nvPr/>
              </p:nvSpPr>
              <p:spPr>
                <a:xfrm>
                  <a:off x="912584" y="3564236"/>
                  <a:ext cx="3818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</a:t>
                  </a:r>
                  <a:endParaRPr lang="es-ES" sz="2800"/>
                </a:p>
              </p:txBody>
            </p:sp>
            <p:grpSp>
              <p:nvGrpSpPr>
                <p:cNvPr id="80" name="Group 19"/>
                <p:cNvGrpSpPr>
                  <a:grpSpLocks/>
                </p:cNvGrpSpPr>
                <p:nvPr/>
              </p:nvGrpSpPr>
              <p:grpSpPr bwMode="auto">
                <a:xfrm>
                  <a:off x="1225555" y="3585391"/>
                  <a:ext cx="423863" cy="523876"/>
                  <a:chOff x="2630" y="1482"/>
                  <a:chExt cx="267" cy="330"/>
                </a:xfrm>
              </p:grpSpPr>
              <p:sp>
                <p:nvSpPr>
                  <p:cNvPr id="8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0" y="1482"/>
                    <a:ext cx="267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2800" b="1" smtClean="0">
                        <a:solidFill>
                          <a:srgbClr val="0033CC"/>
                        </a:solidFill>
                        <a:latin typeface="Times New Roman" panose="02020603050405020304" pitchFamily="18" charset="0"/>
                      </a:rPr>
                      <a:t>B</a:t>
                    </a:r>
                    <a:endParaRPr lang="es-ES" altLang="es-ES" sz="2800" b="1">
                      <a:solidFill>
                        <a:srgbClr val="0033CC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72" y="1504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1" name="CuadroTexto 80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cxnSp>
            <p:nvCxnSpPr>
              <p:cNvPr id="70" name="Conector recto 69"/>
              <p:cNvCxnSpPr/>
              <p:nvPr/>
            </p:nvCxnSpPr>
            <p:spPr>
              <a:xfrm>
                <a:off x="2473642" y="3983275"/>
                <a:ext cx="5987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CuadroTexto 70"/>
              <p:cNvSpPr txBox="1"/>
              <p:nvPr/>
            </p:nvSpPr>
            <p:spPr>
              <a:xfrm>
                <a:off x="2470029" y="3460055"/>
                <a:ext cx="362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</a:t>
                </a:r>
                <a:endParaRPr lang="es-ES" sz="2800"/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2470029" y="3954133"/>
                <a:ext cx="362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</a:t>
                </a:r>
                <a:endParaRPr lang="es-ES" sz="2800"/>
              </a:p>
            </p:txBody>
          </p:sp>
          <p:sp>
            <p:nvSpPr>
              <p:cNvPr id="73" name="CuadroTexto 72"/>
              <p:cNvSpPr txBox="1"/>
              <p:nvPr/>
            </p:nvSpPr>
            <p:spPr>
              <a:xfrm>
                <a:off x="2725438" y="3937730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s-ES" sz="2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 Box 5"/>
              <p:cNvSpPr txBox="1">
                <a:spLocks noChangeArrowheads="1"/>
              </p:cNvSpPr>
              <p:nvPr/>
            </p:nvSpPr>
            <p:spPr bwMode="auto">
              <a:xfrm>
                <a:off x="2717430" y="3438143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endParaRPr lang="es-ES" altLang="es-E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" name="Line 6"/>
              <p:cNvSpPr>
                <a:spLocks noChangeShapeType="1"/>
              </p:cNvSpPr>
              <p:nvPr/>
            </p:nvSpPr>
            <p:spPr bwMode="auto">
              <a:xfrm>
                <a:off x="2818611" y="3471369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ángulo 75"/>
                  <p:cNvSpPr/>
                  <p:nvPr/>
                </p:nvSpPr>
                <p:spPr>
                  <a:xfrm>
                    <a:off x="1764005" y="3774052"/>
                    <a:ext cx="47153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76" name="Rectángulo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4005" y="3774052"/>
                    <a:ext cx="47153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ángulo 76"/>
                  <p:cNvSpPr/>
                  <p:nvPr/>
                </p:nvSpPr>
                <p:spPr>
                  <a:xfrm>
                    <a:off x="2052953" y="3777618"/>
                    <a:ext cx="4466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77" name="Rectángulo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2953" y="3777618"/>
                    <a:ext cx="44666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84" name="Imagen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264" y="4409863"/>
            <a:ext cx="1152794" cy="1759005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581890" y="5904275"/>
            <a:ext cx="2867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Corriente de Maxwell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3192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91277" y="725380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48091" y="1929458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82907" y="3934865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4" name="Grupo 33"/>
          <p:cNvGrpSpPr/>
          <p:nvPr/>
        </p:nvGrpSpPr>
        <p:grpSpPr>
          <a:xfrm>
            <a:off x="2659500" y="1024015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042463" y="1019896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584511" y="1929458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244089" y="2980867"/>
            <a:ext cx="2665536" cy="461665"/>
            <a:chOff x="3289049" y="3831061"/>
            <a:chExt cx="26655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 flipV="1">
              <a:off x="3289049" y="4058653"/>
              <a:ext cx="591311" cy="2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3923003" y="38310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491277" y="2689729"/>
            <a:ext cx="2399090" cy="1039210"/>
            <a:chOff x="697207" y="4063836"/>
            <a:chExt cx="2399090" cy="1039210"/>
          </a:xfrm>
        </p:grpSpPr>
        <p:grpSp>
          <p:nvGrpSpPr>
            <p:cNvPr id="54" name="Grupo 53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62" name="Triángulo isósceles 61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uadroTexto 62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64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6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65" name="CuadroTexto 64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55" name="Conector recto 54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2683617" y="456342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2761739" y="3676870"/>
            <a:ext cx="1655213" cy="1039210"/>
            <a:chOff x="1482905" y="3438143"/>
            <a:chExt cx="1655213" cy="1039210"/>
          </a:xfrm>
        </p:grpSpPr>
        <p:sp>
          <p:nvSpPr>
            <p:cNvPr id="81" name="CuadroTexto 80"/>
            <p:cNvSpPr txBox="1"/>
            <p:nvPr/>
          </p:nvSpPr>
          <p:spPr>
            <a:xfrm>
              <a:off x="1482905" y="3730753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+</a:t>
              </a:r>
              <a:endParaRPr lang="es-ES" sz="2800"/>
            </a:p>
          </p:txBody>
        </p:sp>
        <p:cxnSp>
          <p:nvCxnSpPr>
            <p:cNvPr id="70" name="Conector recto 69"/>
            <p:cNvCxnSpPr/>
            <p:nvPr/>
          </p:nvCxnSpPr>
          <p:spPr>
            <a:xfrm>
              <a:off x="2473642" y="3983275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uadroTexto 70"/>
            <p:cNvSpPr txBox="1"/>
            <p:nvPr/>
          </p:nvSpPr>
          <p:spPr>
            <a:xfrm>
              <a:off x="2470029" y="3460055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72" name="CuadroTexto 71"/>
            <p:cNvSpPr txBox="1"/>
            <p:nvPr/>
          </p:nvSpPr>
          <p:spPr>
            <a:xfrm>
              <a:off x="2470029" y="3954133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73" name="CuadroTexto 72"/>
            <p:cNvSpPr txBox="1"/>
            <p:nvPr/>
          </p:nvSpPr>
          <p:spPr>
            <a:xfrm>
              <a:off x="2725438" y="393773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2717430" y="3438143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  <a:endParaRPr lang="es-ES" altLang="es-ES" sz="28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>
              <a:off x="2818611" y="3471369"/>
              <a:ext cx="228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ángulo 75"/>
                <p:cNvSpPr/>
                <p:nvPr/>
              </p:nvSpPr>
              <p:spPr>
                <a:xfrm>
                  <a:off x="1764005" y="3774052"/>
                  <a:ext cx="4715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6" name="Rectángulo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4005" y="3774052"/>
                  <a:ext cx="47153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ángulo 76"/>
                <p:cNvSpPr/>
                <p:nvPr/>
              </p:nvSpPr>
              <p:spPr>
                <a:xfrm>
                  <a:off x="2052953" y="3777618"/>
                  <a:ext cx="4466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/>
                </a:p>
              </p:txBody>
            </p:sp>
          </mc:Choice>
          <mc:Fallback xmlns="">
            <p:sp>
              <p:nvSpPr>
                <p:cNvPr id="77" name="Rectángulo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953" y="3777618"/>
                  <a:ext cx="4466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upo 50"/>
          <p:cNvGrpSpPr/>
          <p:nvPr/>
        </p:nvGrpSpPr>
        <p:grpSpPr>
          <a:xfrm>
            <a:off x="4639552" y="3960049"/>
            <a:ext cx="3859047" cy="461665"/>
            <a:chOff x="4753852" y="4343400"/>
            <a:chExt cx="3859047" cy="461665"/>
          </a:xfrm>
        </p:grpSpPr>
        <p:cxnSp>
          <p:nvCxnSpPr>
            <p:cNvPr id="48" name="Conector recto de flecha 47"/>
            <p:cNvCxnSpPr/>
            <p:nvPr/>
          </p:nvCxnSpPr>
          <p:spPr>
            <a:xfrm flipH="1">
              <a:off x="4753852" y="4598925"/>
              <a:ext cx="50856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Texto 48"/>
            <p:cNvSpPr txBox="1"/>
            <p:nvPr/>
          </p:nvSpPr>
          <p:spPr>
            <a:xfrm>
              <a:off x="5272241" y="4343400"/>
              <a:ext cx="33406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 - Maxwell</a:t>
              </a:r>
              <a:endParaRPr lang="es-ES" sz="2400"/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2248084" y="202160"/>
            <a:ext cx="5607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ECUACIONES  de  MAXWELL  ( 1864 )</a:t>
            </a:r>
            <a:endParaRPr lang="es-ES" sz="2800" b="1"/>
          </a:p>
        </p:txBody>
      </p:sp>
      <p:sp>
        <p:nvSpPr>
          <p:cNvPr id="20" name="Rectángulo 19"/>
          <p:cNvSpPr/>
          <p:nvPr/>
        </p:nvSpPr>
        <p:spPr>
          <a:xfrm>
            <a:off x="203200" y="725380"/>
            <a:ext cx="8534400" cy="399070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4" name="Grupo 143"/>
          <p:cNvGrpSpPr/>
          <p:nvPr/>
        </p:nvGrpSpPr>
        <p:grpSpPr>
          <a:xfrm>
            <a:off x="274905" y="4903220"/>
            <a:ext cx="5142578" cy="1039210"/>
            <a:chOff x="274905" y="4903220"/>
            <a:chExt cx="5142578" cy="1039210"/>
          </a:xfrm>
        </p:grpSpPr>
        <p:grpSp>
          <p:nvGrpSpPr>
            <p:cNvPr id="42" name="Grupo 41"/>
            <p:cNvGrpSpPr/>
            <p:nvPr/>
          </p:nvGrpSpPr>
          <p:grpSpPr>
            <a:xfrm>
              <a:off x="274905" y="4903220"/>
              <a:ext cx="2259862" cy="1039210"/>
              <a:chOff x="578972" y="4762949"/>
              <a:chExt cx="2259862" cy="1039210"/>
            </a:xfrm>
          </p:grpSpPr>
          <p:grpSp>
            <p:nvGrpSpPr>
              <p:cNvPr id="78" name="Grupo 77"/>
              <p:cNvGrpSpPr/>
              <p:nvPr/>
            </p:nvGrpSpPr>
            <p:grpSpPr>
              <a:xfrm>
                <a:off x="578972" y="4999461"/>
                <a:ext cx="1369336" cy="545031"/>
                <a:chOff x="753868" y="3564236"/>
                <a:chExt cx="1369336" cy="545031"/>
              </a:xfrm>
            </p:grpSpPr>
            <p:sp>
              <p:nvSpPr>
                <p:cNvPr id="79" name="Triángulo isósceles 78"/>
                <p:cNvSpPr/>
                <p:nvPr/>
              </p:nvSpPr>
              <p:spPr>
                <a:xfrm flipV="1">
                  <a:off x="753868" y="3675275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CuadroTexto 79"/>
                <p:cNvSpPr txBox="1"/>
                <p:nvPr/>
              </p:nvSpPr>
              <p:spPr>
                <a:xfrm>
                  <a:off x="912584" y="3564236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s-ES" sz="2800"/>
                </a:p>
              </p:txBody>
            </p:sp>
            <p:grpSp>
              <p:nvGrpSpPr>
                <p:cNvPr id="82" name="Group 19"/>
                <p:cNvGrpSpPr>
                  <a:grpSpLocks/>
                </p:cNvGrpSpPr>
                <p:nvPr/>
              </p:nvGrpSpPr>
              <p:grpSpPr bwMode="auto">
                <a:xfrm>
                  <a:off x="1225550" y="3585391"/>
                  <a:ext cx="371475" cy="523876"/>
                  <a:chOff x="2630" y="1482"/>
                  <a:chExt cx="234" cy="330"/>
                </a:xfrm>
              </p:grpSpPr>
              <p:sp>
                <p:nvSpPr>
                  <p:cNvPr id="88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0" y="1482"/>
                    <a:ext cx="229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2800" b="1" smtClean="0">
                        <a:latin typeface="Times New Roman" panose="02020603050405020304" pitchFamily="18" charset="0"/>
                      </a:rPr>
                      <a:t>J</a:t>
                    </a:r>
                    <a:endParaRPr lang="es-ES" altLang="es-E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72" y="1504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83" name="CuadroTexto 82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  <p:sp>
              <p:nvSpPr>
                <p:cNvPr id="84" name="CuadroTexto 83"/>
                <p:cNvSpPr txBox="1"/>
                <p:nvPr/>
              </p:nvSpPr>
              <p:spPr>
                <a:xfrm>
                  <a:off x="1938473" y="3571612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s-ES" sz="2400"/>
                </a:p>
              </p:txBody>
            </p:sp>
          </p:grpSp>
          <p:grpSp>
            <p:nvGrpSpPr>
              <p:cNvPr id="91" name="Grupo 90"/>
              <p:cNvGrpSpPr/>
              <p:nvPr/>
            </p:nvGrpSpPr>
            <p:grpSpPr>
              <a:xfrm>
                <a:off x="1763577" y="4762949"/>
                <a:ext cx="1075257" cy="1039210"/>
                <a:chOff x="1994473" y="4063836"/>
                <a:chExt cx="1075257" cy="1039210"/>
              </a:xfrm>
            </p:grpSpPr>
            <p:cxnSp>
              <p:nvCxnSpPr>
                <p:cNvPr id="93" name="Conector recto 92"/>
                <p:cNvCxnSpPr/>
                <p:nvPr/>
              </p:nvCxnSpPr>
              <p:spPr>
                <a:xfrm>
                  <a:off x="2431821" y="4608968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CuadroTexto 93"/>
                <p:cNvSpPr txBox="1"/>
                <p:nvPr/>
              </p:nvSpPr>
              <p:spPr>
                <a:xfrm>
                  <a:off x="1994473" y="4318216"/>
                  <a:ext cx="3818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</a:t>
                  </a:r>
                  <a:endParaRPr lang="es-ES" sz="2800"/>
                </a:p>
              </p:txBody>
            </p:sp>
            <p:sp>
              <p:nvSpPr>
                <p:cNvPr id="95" name="CuadroTexto 94"/>
                <p:cNvSpPr txBox="1"/>
                <p:nvPr/>
              </p:nvSpPr>
              <p:spPr>
                <a:xfrm>
                  <a:off x="2428208" y="4085748"/>
                  <a:ext cx="6415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>
                      <a:sym typeface="Symbol" panose="05050102010706020507" pitchFamily="18" charset="2"/>
                    </a:rPr>
                    <a:t> </a:t>
                  </a:r>
                  <a:endParaRPr lang="es-ES" sz="2800"/>
                </a:p>
              </p:txBody>
            </p:sp>
            <p:sp>
              <p:nvSpPr>
                <p:cNvPr id="96" name="CuadroTexto 95"/>
                <p:cNvSpPr txBox="1"/>
                <p:nvPr/>
              </p:nvSpPr>
              <p:spPr>
                <a:xfrm>
                  <a:off x="2428208" y="4579826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>
                  <a:off x="2683617" y="4563423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75609" y="4063836"/>
                  <a:ext cx="184731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2" name="CuadroTexto 31"/>
              <p:cNvSpPr txBox="1"/>
              <p:nvPr/>
            </p:nvSpPr>
            <p:spPr>
              <a:xfrm>
                <a:off x="846940" y="4957639"/>
                <a:ext cx="274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</a:t>
                </a:r>
                <a:endParaRPr lang="es-ES" sz="2800"/>
              </a:p>
            </p:txBody>
          </p:sp>
        </p:grpSp>
        <p:sp>
          <p:nvSpPr>
            <p:cNvPr id="43" name="CuadroTexto 42"/>
            <p:cNvSpPr txBox="1"/>
            <p:nvPr/>
          </p:nvSpPr>
          <p:spPr>
            <a:xfrm>
              <a:off x="2715781" y="5111071"/>
              <a:ext cx="2701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smtClean="0"/>
                <a:t>Ley de conservación</a:t>
              </a:r>
            </a:p>
            <a:p>
              <a:pPr algn="ctr"/>
              <a:r>
                <a:rPr lang="es-ES" sz="2400"/>
                <a:t>d</a:t>
              </a:r>
              <a:r>
                <a:rPr lang="es-ES" sz="2400" smtClean="0"/>
                <a:t>e la carga</a:t>
              </a:r>
              <a:endParaRPr lang="es-ES" sz="2400"/>
            </a:p>
          </p:txBody>
        </p:sp>
      </p:grpSp>
      <p:grpSp>
        <p:nvGrpSpPr>
          <p:cNvPr id="145" name="Grupo 144"/>
          <p:cNvGrpSpPr/>
          <p:nvPr/>
        </p:nvGrpSpPr>
        <p:grpSpPr>
          <a:xfrm>
            <a:off x="750318" y="6151058"/>
            <a:ext cx="4027989" cy="549883"/>
            <a:chOff x="750318" y="6151058"/>
            <a:chExt cx="4027989" cy="549883"/>
          </a:xfrm>
        </p:grpSpPr>
        <p:grpSp>
          <p:nvGrpSpPr>
            <p:cNvPr id="41" name="Grupo 40"/>
            <p:cNvGrpSpPr/>
            <p:nvPr/>
          </p:nvGrpSpPr>
          <p:grpSpPr>
            <a:xfrm>
              <a:off x="750318" y="6151058"/>
              <a:ext cx="1559666" cy="549883"/>
              <a:chOff x="1034576" y="5884303"/>
              <a:chExt cx="1559666" cy="549883"/>
            </a:xfrm>
          </p:grpSpPr>
          <p:grpSp>
            <p:nvGrpSpPr>
              <p:cNvPr id="106" name="Grupo 105"/>
              <p:cNvGrpSpPr/>
              <p:nvPr/>
            </p:nvGrpSpPr>
            <p:grpSpPr>
              <a:xfrm>
                <a:off x="1034576" y="5884303"/>
                <a:ext cx="897654" cy="545520"/>
                <a:chOff x="1225550" y="3563747"/>
                <a:chExt cx="897654" cy="545520"/>
              </a:xfrm>
            </p:grpSpPr>
            <p:grpSp>
              <p:nvGrpSpPr>
                <p:cNvPr id="109" name="Group 19"/>
                <p:cNvGrpSpPr>
                  <a:grpSpLocks/>
                </p:cNvGrpSpPr>
                <p:nvPr/>
              </p:nvGrpSpPr>
              <p:grpSpPr bwMode="auto">
                <a:xfrm>
                  <a:off x="1225550" y="3585391"/>
                  <a:ext cx="371475" cy="523876"/>
                  <a:chOff x="2630" y="1482"/>
                  <a:chExt cx="234" cy="330"/>
                </a:xfrm>
              </p:grpSpPr>
              <p:sp>
                <p:nvSpPr>
                  <p:cNvPr id="112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30" y="1482"/>
                    <a:ext cx="229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s-ES" altLang="es-ES" sz="2800" b="1" smtClean="0">
                        <a:latin typeface="Times New Roman" panose="02020603050405020304" pitchFamily="18" charset="0"/>
                      </a:rPr>
                      <a:t>J</a:t>
                    </a:r>
                    <a:endParaRPr lang="es-ES" altLang="es-ES" sz="28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72" y="1504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10" name="CuadroTexto 109"/>
                <p:cNvSpPr txBox="1"/>
                <p:nvPr/>
              </p:nvSpPr>
              <p:spPr>
                <a:xfrm>
                  <a:off x="1625135" y="35637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  <p:sp>
              <p:nvSpPr>
                <p:cNvPr id="111" name="CuadroTexto 110"/>
                <p:cNvSpPr txBox="1"/>
                <p:nvPr/>
              </p:nvSpPr>
              <p:spPr>
                <a:xfrm>
                  <a:off x="1938473" y="3571612"/>
                  <a:ext cx="1847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s-ES" sz="2400"/>
                </a:p>
              </p:txBody>
            </p:sp>
          </p:grpSp>
          <p:grpSp>
            <p:nvGrpSpPr>
              <p:cNvPr id="125" name="Group 19"/>
              <p:cNvGrpSpPr>
                <a:grpSpLocks/>
              </p:cNvGrpSpPr>
              <p:nvPr/>
            </p:nvGrpSpPr>
            <p:grpSpPr bwMode="auto">
              <a:xfrm>
                <a:off x="2170379" y="5910310"/>
                <a:ext cx="423863" cy="523876"/>
                <a:chOff x="2630" y="1482"/>
                <a:chExt cx="267" cy="330"/>
              </a:xfrm>
            </p:grpSpPr>
            <p:sp>
              <p:nvSpPr>
                <p:cNvPr id="1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28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3" name="CuadroTexto 32"/>
              <p:cNvSpPr txBox="1"/>
              <p:nvPr/>
            </p:nvSpPr>
            <p:spPr>
              <a:xfrm>
                <a:off x="1786567" y="5887403"/>
                <a:ext cx="401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</a:t>
                </a:r>
                <a:endParaRPr lang="es-ES" sz="2800"/>
              </a:p>
            </p:txBody>
          </p:sp>
        </p:grpSp>
        <p:sp>
          <p:nvSpPr>
            <p:cNvPr id="47" name="CuadroTexto 46"/>
            <p:cNvSpPr txBox="1"/>
            <p:nvPr/>
          </p:nvSpPr>
          <p:spPr>
            <a:xfrm>
              <a:off x="3107978" y="6199255"/>
              <a:ext cx="1670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Ohm</a:t>
              </a:r>
              <a:endParaRPr lang="es-ES" sz="2400"/>
            </a:p>
          </p:txBody>
        </p:sp>
      </p:grpSp>
      <p:grpSp>
        <p:nvGrpSpPr>
          <p:cNvPr id="146" name="Grupo 145"/>
          <p:cNvGrpSpPr/>
          <p:nvPr/>
        </p:nvGrpSpPr>
        <p:grpSpPr>
          <a:xfrm>
            <a:off x="5854873" y="5466671"/>
            <a:ext cx="3196886" cy="1195793"/>
            <a:chOff x="5854873" y="5466671"/>
            <a:chExt cx="3196886" cy="1195793"/>
          </a:xfrm>
        </p:grpSpPr>
        <p:grpSp>
          <p:nvGrpSpPr>
            <p:cNvPr id="69" name="Grupo 68"/>
            <p:cNvGrpSpPr/>
            <p:nvPr/>
          </p:nvGrpSpPr>
          <p:grpSpPr>
            <a:xfrm>
              <a:off x="5854873" y="6112581"/>
              <a:ext cx="3196886" cy="549883"/>
              <a:chOff x="5626273" y="5883981"/>
              <a:chExt cx="3196886" cy="549883"/>
            </a:xfrm>
          </p:grpSpPr>
          <p:grpSp>
            <p:nvGrpSpPr>
              <p:cNvPr id="129" name="Grupo 128"/>
              <p:cNvGrpSpPr/>
              <p:nvPr/>
            </p:nvGrpSpPr>
            <p:grpSpPr>
              <a:xfrm>
                <a:off x="5626273" y="5883981"/>
                <a:ext cx="3196886" cy="549883"/>
                <a:chOff x="1034581" y="5884303"/>
                <a:chExt cx="3196886" cy="549883"/>
              </a:xfrm>
            </p:grpSpPr>
            <p:grpSp>
              <p:nvGrpSpPr>
                <p:cNvPr id="130" name="Grupo 129"/>
                <p:cNvGrpSpPr/>
                <p:nvPr/>
              </p:nvGrpSpPr>
              <p:grpSpPr>
                <a:xfrm>
                  <a:off x="1034581" y="5884303"/>
                  <a:ext cx="897649" cy="545520"/>
                  <a:chOff x="1225555" y="3563747"/>
                  <a:chExt cx="897649" cy="545520"/>
                </a:xfrm>
              </p:grpSpPr>
              <p:grpSp>
                <p:nvGrpSpPr>
                  <p:cNvPr id="135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1225555" y="3585391"/>
                    <a:ext cx="404813" cy="523876"/>
                    <a:chOff x="2630" y="1482"/>
                    <a:chExt cx="255" cy="330"/>
                  </a:xfrm>
                </p:grpSpPr>
                <p:sp>
                  <p:nvSpPr>
                    <p:cNvPr id="13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30" y="1482"/>
                      <a:ext cx="255" cy="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s-ES" altLang="es-ES" sz="2800" b="1">
                          <a:latin typeface="Times New Roman" panose="02020603050405020304" pitchFamily="18" charset="0"/>
                        </a:rPr>
                        <a:t>F</a:t>
                      </a:r>
                    </a:p>
                  </p:txBody>
                </p:sp>
                <p:sp>
                  <p:nvSpPr>
                    <p:cNvPr id="139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2" y="15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36" name="CuadroTexto 135"/>
                  <p:cNvSpPr txBox="1"/>
                  <p:nvPr/>
                </p:nvSpPr>
                <p:spPr>
                  <a:xfrm>
                    <a:off x="1625135" y="3563747"/>
                    <a:ext cx="36420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2800" smtClean="0"/>
                      <a:t>=</a:t>
                    </a:r>
                    <a:endParaRPr lang="es-ES" sz="2800"/>
                  </a:p>
                </p:txBody>
              </p:sp>
              <p:sp>
                <p:nvSpPr>
                  <p:cNvPr id="137" name="CuadroTexto 136"/>
                  <p:cNvSpPr txBox="1"/>
                  <p:nvPr/>
                </p:nvSpPr>
                <p:spPr>
                  <a:xfrm>
                    <a:off x="1938473" y="3571612"/>
                    <a:ext cx="18473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s-ES" sz="2400"/>
                  </a:p>
                </p:txBody>
              </p:sp>
            </p:grpSp>
            <p:sp>
              <p:nvSpPr>
                <p:cNvPr id="13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170374" y="5910310"/>
                  <a:ext cx="184150" cy="5238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2" name="CuadroTexto 131"/>
                    <p:cNvSpPr txBox="1"/>
                    <p:nvPr/>
                  </p:nvSpPr>
                  <p:spPr>
                    <a:xfrm>
                      <a:off x="1786567" y="5887403"/>
                      <a:ext cx="244490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s-ES" sz="2800" smtClean="0">
                          <a:sym typeface="Symbol" panose="05050102010706020507" pitchFamily="18" charset="2"/>
                        </a:rPr>
                        <a:t>q  </a:t>
                      </a:r>
                      <a:r>
                        <a:rPr lang="es-ES" sz="28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E </a:t>
                      </a:r>
                      <a:r>
                        <a:rPr lang="es-ES" sz="2800" b="1" smtClean="0"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</a:t>
                      </a:r>
                      <a:r>
                        <a:rPr lang="es-ES" sz="2800" smtClean="0">
                          <a:sym typeface="Symbol" panose="05050102010706020507" pitchFamily="18" charset="2"/>
                        </a:rPr>
                        <a:t>  </a:t>
                      </a:r>
                      <a14:m>
                        <m:oMath xmlns:m="http://schemas.openxmlformats.org/officeDocument/2006/math">
                          <m:r>
                            <a:rPr lang="es-ES" sz="2800" b="0" i="1" smtClean="0">
                              <a:latin typeface="Cambria Math"/>
                              <a:sym typeface="Symbol" panose="05050102010706020507" pitchFamily="18" charset="2"/>
                            </a:rPr>
                            <m:t>𝑣</m:t>
                          </m:r>
                        </m:oMath>
                      </a14:m>
                      <a:r>
                        <a:rPr lang="es-ES" sz="2800" smtClean="0">
                          <a:sym typeface="Symbol" panose="05050102010706020507" pitchFamily="18" charset="2"/>
                        </a:rPr>
                        <a:t>   </a:t>
                      </a:r>
                      <a:r>
                        <a:rPr lang="es-ES" altLang="es-ES" sz="2800" b="1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</a:rPr>
                        <a:t>B </a:t>
                      </a:r>
                      <a:r>
                        <a:rPr lang="es-ES" altLang="es-ES" sz="2800" b="1" smtClean="0"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</a:t>
                      </a:r>
                      <a:endParaRPr lang="es-ES" altLang="es-ES" sz="2800" b="1">
                        <a:latin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2" name="CuadroTexto 1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6567" y="5887403"/>
                      <a:ext cx="2444900" cy="52322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l="-5237" t="-13953" r="-3990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0" name="Line 21"/>
              <p:cNvSpPr>
                <a:spLocks noChangeShapeType="1"/>
              </p:cNvSpPr>
              <p:nvPr/>
            </p:nvSpPr>
            <p:spPr bwMode="auto">
              <a:xfrm>
                <a:off x="6946216" y="594055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1" name="Line 21"/>
              <p:cNvSpPr>
                <a:spLocks noChangeShapeType="1"/>
              </p:cNvSpPr>
              <p:nvPr/>
            </p:nvSpPr>
            <p:spPr bwMode="auto">
              <a:xfrm>
                <a:off x="7552766" y="5959850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Line 21"/>
              <p:cNvSpPr>
                <a:spLocks noChangeShapeType="1"/>
              </p:cNvSpPr>
              <p:nvPr/>
            </p:nvSpPr>
            <p:spPr bwMode="auto">
              <a:xfrm>
                <a:off x="8193799" y="593800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3" name="CuadroTexto 142"/>
            <p:cNvSpPr txBox="1"/>
            <p:nvPr/>
          </p:nvSpPr>
          <p:spPr>
            <a:xfrm>
              <a:off x="6233354" y="5466671"/>
              <a:ext cx="2299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Fuerza de Lorenz</a:t>
              </a:r>
              <a:endParaRPr lang="es-ES" sz="2400"/>
            </a:p>
          </p:txBody>
        </p:sp>
      </p:grpSp>
    </p:spTree>
    <p:extLst>
      <p:ext uri="{BB962C8B-B14F-4D97-AF65-F5344CB8AC3E}">
        <p14:creationId xmlns:p14="http://schemas.microsoft.com/office/powerpoint/2010/main" val="256418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34" y="1034384"/>
            <a:ext cx="2039488" cy="31119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800">
              <a:latin typeface="Times New Roman" panose="02020603050405020304" pitchFamily="18" charset="0"/>
            </a:endParaRPr>
          </a:p>
          <a:p>
            <a:endParaRPr lang="es-ES" sz="2400">
              <a:latin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0" y="1034383"/>
            <a:ext cx="2039489" cy="31119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197" y="1059497"/>
            <a:ext cx="2071827" cy="3086865"/>
          </a:xfrm>
          <a:prstGeom prst="rect">
            <a:avLst/>
          </a:prstGeom>
        </p:spPr>
      </p:pic>
      <p:pic>
        <p:nvPicPr>
          <p:cNvPr id="9" name="Picture 13" descr="marconi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13" y="1059497"/>
            <a:ext cx="2228809" cy="308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04278" y="482600"/>
            <a:ext cx="10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FARADAY</a:t>
            </a:r>
            <a:endParaRPr lang="es-ES" b="1"/>
          </a:p>
        </p:txBody>
      </p:sp>
      <p:sp>
        <p:nvSpPr>
          <p:cNvPr id="11" name="CuadroTexto 10"/>
          <p:cNvSpPr txBox="1"/>
          <p:nvPr/>
        </p:nvSpPr>
        <p:spPr>
          <a:xfrm>
            <a:off x="2944842" y="482600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MAXWELL</a:t>
            </a:r>
            <a:endParaRPr lang="es-ES" b="1"/>
          </a:p>
        </p:txBody>
      </p:sp>
      <p:sp>
        <p:nvSpPr>
          <p:cNvPr id="12" name="CuadroTexto 11"/>
          <p:cNvSpPr txBox="1"/>
          <p:nvPr/>
        </p:nvSpPr>
        <p:spPr>
          <a:xfrm>
            <a:off x="5261725" y="482600"/>
            <a:ext cx="794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HERTZ</a:t>
            </a:r>
            <a:endParaRPr lang="es-ES" b="1"/>
          </a:p>
        </p:txBody>
      </p:sp>
      <p:sp>
        <p:nvSpPr>
          <p:cNvPr id="13" name="CuadroTexto 12"/>
          <p:cNvSpPr txBox="1"/>
          <p:nvPr/>
        </p:nvSpPr>
        <p:spPr>
          <a:xfrm>
            <a:off x="7363950" y="483632"/>
            <a:ext cx="11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MARCONI</a:t>
            </a:r>
            <a:endParaRPr lang="es-ES" b="1"/>
          </a:p>
        </p:txBody>
      </p:sp>
      <p:sp>
        <p:nvSpPr>
          <p:cNvPr id="7" name="6 CuadroTexto"/>
          <p:cNvSpPr txBox="1"/>
          <p:nvPr/>
        </p:nvSpPr>
        <p:spPr>
          <a:xfrm>
            <a:off x="476545" y="446411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1838</a:t>
            </a:r>
            <a:endParaRPr lang="es-ES" sz="3600" b="1"/>
          </a:p>
        </p:txBody>
      </p:sp>
      <p:sp>
        <p:nvSpPr>
          <p:cNvPr id="14" name="13 CuadroTexto"/>
          <p:cNvSpPr txBox="1"/>
          <p:nvPr/>
        </p:nvSpPr>
        <p:spPr>
          <a:xfrm>
            <a:off x="2861810" y="446411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1864</a:t>
            </a:r>
            <a:endParaRPr lang="es-ES" sz="3600" b="1"/>
          </a:p>
        </p:txBody>
      </p:sp>
      <p:sp>
        <p:nvSpPr>
          <p:cNvPr id="15" name="14 CuadroTexto"/>
          <p:cNvSpPr txBox="1"/>
          <p:nvPr/>
        </p:nvSpPr>
        <p:spPr>
          <a:xfrm>
            <a:off x="5112060" y="446411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1887</a:t>
            </a:r>
            <a:endParaRPr lang="es-ES" sz="3600" b="1"/>
          </a:p>
        </p:txBody>
      </p:sp>
      <p:sp>
        <p:nvSpPr>
          <p:cNvPr id="16" name="15 CuadroTexto"/>
          <p:cNvSpPr txBox="1"/>
          <p:nvPr/>
        </p:nvSpPr>
        <p:spPr>
          <a:xfrm>
            <a:off x="7407315" y="446411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smtClean="0"/>
              <a:t>1895</a:t>
            </a:r>
            <a:endParaRPr lang="es-ES" sz="3600" b="1"/>
          </a:p>
        </p:txBody>
      </p:sp>
    </p:spTree>
    <p:extLst>
      <p:ext uri="{BB962C8B-B14F-4D97-AF65-F5344CB8AC3E}">
        <p14:creationId xmlns:p14="http://schemas.microsoft.com/office/powerpoint/2010/main" val="17201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5900" y="63462"/>
            <a:ext cx="814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smtClean="0"/>
              <a:t>MAXWEL además de completar la Ley de Ampere fue más allá</a:t>
            </a:r>
            <a:endParaRPr lang="es-ES" sz="2400" b="1"/>
          </a:p>
        </p:txBody>
      </p:sp>
      <p:grpSp>
        <p:nvGrpSpPr>
          <p:cNvPr id="48" name="Grupo 47"/>
          <p:cNvGrpSpPr/>
          <p:nvPr/>
        </p:nvGrpSpPr>
        <p:grpSpPr>
          <a:xfrm>
            <a:off x="189827" y="1544845"/>
            <a:ext cx="4345590" cy="1186877"/>
            <a:chOff x="227927" y="998745"/>
            <a:chExt cx="4345590" cy="1186877"/>
          </a:xfrm>
        </p:grpSpPr>
        <p:sp>
          <p:nvSpPr>
            <p:cNvPr id="5" name="CuadroTexto 4"/>
            <p:cNvSpPr txBox="1"/>
            <p:nvPr/>
          </p:nvSpPr>
          <p:spPr>
            <a:xfrm>
              <a:off x="227927" y="1419447"/>
              <a:ext cx="30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En ausencia de fuentes</a:t>
              </a:r>
              <a:endParaRPr lang="es-ES" sz="240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494594" y="998745"/>
              <a:ext cx="8803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sym typeface="Symbol" panose="05050102010706020507" pitchFamily="18" charset="2"/>
                </a:rPr>
                <a:t> </a:t>
              </a:r>
              <a:r>
                <a:rPr lang="es-ES" sz="2800" b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</a:t>
              </a:r>
              <a:r>
                <a:rPr lang="es-ES" sz="280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</a:t>
              </a:r>
              <a:endParaRPr lang="es-E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Grupo 8"/>
            <p:cNvGrpSpPr/>
            <p:nvPr/>
          </p:nvGrpSpPr>
          <p:grpSpPr>
            <a:xfrm>
              <a:off x="3563304" y="1662402"/>
              <a:ext cx="1010213" cy="523220"/>
              <a:chOff x="2365436" y="3956018"/>
              <a:chExt cx="1010213" cy="523220"/>
            </a:xfrm>
          </p:grpSpPr>
          <p:sp>
            <p:nvSpPr>
              <p:cNvPr id="7" name="Text Box 20"/>
              <p:cNvSpPr txBox="1">
                <a:spLocks noChangeArrowheads="1"/>
              </p:cNvSpPr>
              <p:nvPr/>
            </p:nvSpPr>
            <p:spPr bwMode="auto">
              <a:xfrm>
                <a:off x="2365436" y="3956018"/>
                <a:ext cx="101021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  </a:t>
                </a:r>
                <a:r>
                  <a:rPr lang="es-E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</a:t>
                </a:r>
                <a:r>
                  <a:rPr lang="es-E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s-ES" sz="280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</a:t>
                </a:r>
                <a:endParaRPr lang="es-E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Line 21"/>
              <p:cNvSpPr>
                <a:spLocks noChangeShapeType="1"/>
              </p:cNvSpPr>
              <p:nvPr/>
            </p:nvSpPr>
            <p:spPr bwMode="auto">
              <a:xfrm>
                <a:off x="2432111" y="3990943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" name="Abrir llave 9"/>
            <p:cNvSpPr/>
            <p:nvPr/>
          </p:nvSpPr>
          <p:spPr>
            <a:xfrm>
              <a:off x="3283904" y="1157583"/>
              <a:ext cx="279400" cy="9853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860455" y="993742"/>
            <a:ext cx="2399090" cy="1039210"/>
            <a:chOff x="697207" y="4063836"/>
            <a:chExt cx="2399090" cy="1039210"/>
          </a:xfrm>
        </p:grpSpPr>
        <p:grpSp>
          <p:nvGrpSpPr>
            <p:cNvPr id="23" name="Grupo 22"/>
            <p:cNvGrpSpPr/>
            <p:nvPr/>
          </p:nvGrpSpPr>
          <p:grpSpPr>
            <a:xfrm>
              <a:off x="697207" y="4318216"/>
              <a:ext cx="1324214" cy="545031"/>
              <a:chOff x="665123" y="3564236"/>
              <a:chExt cx="1324214" cy="545031"/>
            </a:xfrm>
          </p:grpSpPr>
          <p:sp>
            <p:nvSpPr>
              <p:cNvPr id="31" name="Triángulo isósceles 30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CuadroTexto 31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33" name="Group 19"/>
              <p:cNvGrpSpPr>
                <a:grpSpLocks/>
              </p:cNvGrpSpPr>
              <p:nvPr/>
            </p:nvGrpSpPr>
            <p:grpSpPr bwMode="auto">
              <a:xfrm>
                <a:off x="1225555" y="3585391"/>
                <a:ext cx="423863" cy="523876"/>
                <a:chOff x="2630" y="1482"/>
                <a:chExt cx="267" cy="330"/>
              </a:xfrm>
            </p:grpSpPr>
            <p:sp>
              <p:nvSpPr>
                <p:cNvPr id="3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7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34" name="CuadroTexto 33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cxnSp>
          <p:nvCxnSpPr>
            <p:cNvPr id="24" name="Conector recto 23"/>
            <p:cNvCxnSpPr/>
            <p:nvPr/>
          </p:nvCxnSpPr>
          <p:spPr>
            <a:xfrm>
              <a:off x="2431821" y="4608968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1994473" y="431821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</a:t>
              </a:r>
              <a:endParaRPr lang="es-ES" sz="280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2428208" y="4085748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428208" y="4579826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</a:t>
              </a:r>
              <a:endParaRPr lang="es-ES" sz="2800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2683617" y="4563423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i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s-ES" sz="28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675609" y="4063836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2776790" y="4097062"/>
              <a:ext cx="228600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5953040" y="2691431"/>
            <a:ext cx="2601287" cy="1039210"/>
            <a:chOff x="5910322" y="1645994"/>
            <a:chExt cx="2601287" cy="1039210"/>
          </a:xfrm>
        </p:grpSpPr>
        <p:grpSp>
          <p:nvGrpSpPr>
            <p:cNvPr id="11" name="Grupo 10"/>
            <p:cNvGrpSpPr/>
            <p:nvPr/>
          </p:nvGrpSpPr>
          <p:grpSpPr>
            <a:xfrm>
              <a:off x="5910322" y="1893850"/>
              <a:ext cx="1324214" cy="540266"/>
              <a:chOff x="665123" y="3564236"/>
              <a:chExt cx="1324214" cy="540266"/>
            </a:xfrm>
          </p:grpSpPr>
          <p:sp>
            <p:nvSpPr>
              <p:cNvPr id="12" name="Triángulo isósceles 11"/>
              <p:cNvSpPr/>
              <p:nvPr/>
            </p:nvSpPr>
            <p:spPr>
              <a:xfrm flipV="1">
                <a:off x="665123" y="3686360"/>
                <a:ext cx="268202" cy="28508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912584" y="3564236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</a:t>
                </a:r>
                <a:endParaRPr lang="es-ES" sz="2800"/>
              </a:p>
            </p:txBody>
          </p: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1225555" y="3585389"/>
                <a:ext cx="420688" cy="519113"/>
                <a:chOff x="2630" y="1482"/>
                <a:chExt cx="265" cy="327"/>
              </a:xfrm>
            </p:grpSpPr>
            <p:sp>
              <p:nvSpPr>
                <p:cNvPr id="2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30" y="1482"/>
                  <a:ext cx="26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>
                  <a:off x="2672" y="15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15" name="CuadroTexto 14"/>
              <p:cNvSpPr txBox="1"/>
              <p:nvPr/>
            </p:nvSpPr>
            <p:spPr>
              <a:xfrm>
                <a:off x="1625135" y="35764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/>
                  <a:t>=</a:t>
                </a:r>
                <a:endParaRPr lang="es-ES" sz="2800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>
              <a:off x="7137496" y="1645994"/>
              <a:ext cx="1374113" cy="1039210"/>
              <a:chOff x="1764005" y="3438143"/>
              <a:chExt cx="1374113" cy="1039210"/>
            </a:xfrm>
          </p:grpSpPr>
          <p:cxnSp>
            <p:nvCxnSpPr>
              <p:cNvPr id="39" name="Conector recto 38"/>
              <p:cNvCxnSpPr/>
              <p:nvPr/>
            </p:nvCxnSpPr>
            <p:spPr>
              <a:xfrm>
                <a:off x="2473642" y="3983275"/>
                <a:ext cx="5987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CuadroTexto 39"/>
              <p:cNvSpPr txBox="1"/>
              <p:nvPr/>
            </p:nvSpPr>
            <p:spPr>
              <a:xfrm>
                <a:off x="2470029" y="3460055"/>
                <a:ext cx="362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</a:t>
                </a:r>
                <a:endParaRPr lang="es-ES" sz="280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2470029" y="3954133"/>
                <a:ext cx="3626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smtClean="0">
                    <a:sym typeface="Symbol" panose="05050102010706020507" pitchFamily="18" charset="2"/>
                  </a:rPr>
                  <a:t></a:t>
                </a:r>
                <a:endParaRPr lang="es-ES" sz="2800"/>
              </a:p>
            </p:txBody>
          </p:sp>
          <p:sp>
            <p:nvSpPr>
              <p:cNvPr id="42" name="CuadroTexto 41"/>
              <p:cNvSpPr txBox="1"/>
              <p:nvPr/>
            </p:nvSpPr>
            <p:spPr>
              <a:xfrm>
                <a:off x="2725438" y="3937730"/>
                <a:ext cx="284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8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es-ES" sz="2800" i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2717430" y="3438143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endParaRPr lang="es-ES" altLang="es-E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2818611" y="3471369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ángulo 44"/>
                  <p:cNvSpPr/>
                  <p:nvPr/>
                </p:nvSpPr>
                <p:spPr>
                  <a:xfrm>
                    <a:off x="1764005" y="3774052"/>
                    <a:ext cx="47153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45" name="Rectángulo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64005" y="3774052"/>
                    <a:ext cx="471539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ángulo 45"/>
                  <p:cNvSpPr/>
                  <p:nvPr/>
                </p:nvSpPr>
                <p:spPr>
                  <a:xfrm>
                    <a:off x="2052953" y="3777618"/>
                    <a:ext cx="4466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ES"/>
                  </a:p>
                </p:txBody>
              </p:sp>
            </mc:Choice>
            <mc:Fallback xmlns="">
              <p:sp>
                <p:nvSpPr>
                  <p:cNvPr id="77" name="Rectángulo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2953" y="3777618"/>
                    <a:ext cx="44666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9" name="Grupo 48"/>
          <p:cNvGrpSpPr/>
          <p:nvPr/>
        </p:nvGrpSpPr>
        <p:grpSpPr>
          <a:xfrm>
            <a:off x="6616700" y="1742353"/>
            <a:ext cx="1693645" cy="923678"/>
            <a:chOff x="6362700" y="1450253"/>
            <a:chExt cx="1693645" cy="923678"/>
          </a:xfrm>
        </p:grpSpPr>
        <p:cxnSp>
          <p:nvCxnSpPr>
            <p:cNvPr id="3" name="Conector recto 2"/>
            <p:cNvCxnSpPr/>
            <p:nvPr/>
          </p:nvCxnSpPr>
          <p:spPr>
            <a:xfrm flipH="1">
              <a:off x="6362700" y="1450253"/>
              <a:ext cx="3420" cy="26424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/>
            <p:nvPr/>
          </p:nvCxnSpPr>
          <p:spPr>
            <a:xfrm>
              <a:off x="6364247" y="1728152"/>
              <a:ext cx="1679398" cy="4021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8056345" y="2117575"/>
              <a:ext cx="0" cy="2563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o 139"/>
          <p:cNvGrpSpPr/>
          <p:nvPr/>
        </p:nvGrpSpPr>
        <p:grpSpPr>
          <a:xfrm>
            <a:off x="407686" y="5458270"/>
            <a:ext cx="2672629" cy="1103303"/>
            <a:chOff x="707511" y="2854843"/>
            <a:chExt cx="2672629" cy="1103303"/>
          </a:xfrm>
        </p:grpSpPr>
        <p:grpSp>
          <p:nvGrpSpPr>
            <p:cNvPr id="98" name="Grupo 97"/>
            <p:cNvGrpSpPr/>
            <p:nvPr/>
          </p:nvGrpSpPr>
          <p:grpSpPr>
            <a:xfrm>
              <a:off x="707511" y="2940848"/>
              <a:ext cx="2672629" cy="1017298"/>
              <a:chOff x="5910322" y="1667906"/>
              <a:chExt cx="2672629" cy="1017298"/>
            </a:xfrm>
          </p:grpSpPr>
          <p:grpSp>
            <p:nvGrpSpPr>
              <p:cNvPr id="99" name="Grupo 98"/>
              <p:cNvGrpSpPr/>
              <p:nvPr/>
            </p:nvGrpSpPr>
            <p:grpSpPr>
              <a:xfrm>
                <a:off x="5910322" y="1906061"/>
                <a:ext cx="1324214" cy="523220"/>
                <a:chOff x="665123" y="3576447"/>
                <a:chExt cx="1324214" cy="523220"/>
              </a:xfrm>
            </p:grpSpPr>
            <p:sp>
              <p:nvSpPr>
                <p:cNvPr id="109" name="Triángulo isósceles 108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2" name="CuadroTexto 111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grpSp>
            <p:nvGrpSpPr>
              <p:cNvPr id="100" name="Grupo 99"/>
              <p:cNvGrpSpPr/>
              <p:nvPr/>
            </p:nvGrpSpPr>
            <p:grpSpPr>
              <a:xfrm>
                <a:off x="7137496" y="1667906"/>
                <a:ext cx="1445455" cy="1017298"/>
                <a:chOff x="1764005" y="3460055"/>
                <a:chExt cx="1445455" cy="1017298"/>
              </a:xfrm>
            </p:grpSpPr>
            <p:cxnSp>
              <p:nvCxnSpPr>
                <p:cNvPr id="101" name="Conector recto 100"/>
                <p:cNvCxnSpPr/>
                <p:nvPr/>
              </p:nvCxnSpPr>
              <p:spPr>
                <a:xfrm>
                  <a:off x="2473642" y="3983275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CuadroTexto 101"/>
                <p:cNvSpPr txBox="1"/>
                <p:nvPr/>
              </p:nvSpPr>
              <p:spPr>
                <a:xfrm>
                  <a:off x="2470029" y="3460055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03" name="CuadroTexto 102"/>
                <p:cNvSpPr txBox="1"/>
                <p:nvPr/>
              </p:nvSpPr>
              <p:spPr>
                <a:xfrm>
                  <a:off x="2470029" y="3954133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04" name="CuadroTexto 103"/>
                <p:cNvSpPr txBox="1"/>
                <p:nvPr/>
              </p:nvSpPr>
              <p:spPr>
                <a:xfrm>
                  <a:off x="2725438" y="3937730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6410" y="3462278"/>
                  <a:ext cx="6030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 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6" name="Line 6"/>
                <p:cNvSpPr>
                  <a:spLocks noChangeShapeType="1"/>
                </p:cNvSpPr>
                <p:nvPr/>
              </p:nvSpPr>
              <p:spPr bwMode="auto">
                <a:xfrm>
                  <a:off x="2925805" y="3525075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Rectángulo 106"/>
                    <p:cNvSpPr/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45" name="Rectángulo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Rectángulo 107"/>
                    <p:cNvSpPr/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77" name="Rectángulo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5" name="CuadroTexto 114"/>
            <p:cNvSpPr txBox="1"/>
            <p:nvPr/>
          </p:nvSpPr>
          <p:spPr>
            <a:xfrm>
              <a:off x="954972" y="304088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grpSp>
          <p:nvGrpSpPr>
            <p:cNvPr id="118" name="Grupo 117"/>
            <p:cNvGrpSpPr/>
            <p:nvPr/>
          </p:nvGrpSpPr>
          <p:grpSpPr>
            <a:xfrm>
              <a:off x="1120753" y="3186941"/>
              <a:ext cx="420688" cy="519113"/>
              <a:chOff x="815953" y="4533141"/>
              <a:chExt cx="420688" cy="519113"/>
            </a:xfrm>
          </p:grpSpPr>
          <p:sp>
            <p:nvSpPr>
              <p:cNvPr id="116" name="Text Box 5"/>
              <p:cNvSpPr txBox="1">
                <a:spLocks noChangeArrowheads="1"/>
              </p:cNvSpPr>
              <p:nvPr/>
            </p:nvSpPr>
            <p:spPr bwMode="auto">
              <a:xfrm>
                <a:off x="815953" y="4533141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endParaRPr lang="es-ES" altLang="es-E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917134" y="4566367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9" name="CuadroTexto 118"/>
            <p:cNvSpPr txBox="1"/>
            <p:nvPr/>
          </p:nvSpPr>
          <p:spPr>
            <a:xfrm>
              <a:off x="2820339" y="28548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3074477" y="3442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</p:grpSp>
      <p:grpSp>
        <p:nvGrpSpPr>
          <p:cNvPr id="139" name="Grupo 138"/>
          <p:cNvGrpSpPr/>
          <p:nvPr/>
        </p:nvGrpSpPr>
        <p:grpSpPr>
          <a:xfrm>
            <a:off x="6705600" y="1260333"/>
            <a:ext cx="2218792" cy="1590054"/>
            <a:chOff x="6451600" y="968233"/>
            <a:chExt cx="2218792" cy="1590054"/>
          </a:xfrm>
        </p:grpSpPr>
        <p:cxnSp>
          <p:nvCxnSpPr>
            <p:cNvPr id="122" name="Conector recto 121"/>
            <p:cNvCxnSpPr/>
            <p:nvPr/>
          </p:nvCxnSpPr>
          <p:spPr>
            <a:xfrm flipH="1" flipV="1">
              <a:off x="6451600" y="2298700"/>
              <a:ext cx="5516" cy="259587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/>
            <p:cNvCxnSpPr/>
            <p:nvPr/>
          </p:nvCxnSpPr>
          <p:spPr>
            <a:xfrm flipV="1">
              <a:off x="6469816" y="2064044"/>
              <a:ext cx="968676" cy="238920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/>
            <p:cNvCxnSpPr/>
            <p:nvPr/>
          </p:nvCxnSpPr>
          <p:spPr>
            <a:xfrm flipV="1">
              <a:off x="7701716" y="1733844"/>
              <a:ext cx="968676" cy="238920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cto 128"/>
            <p:cNvCxnSpPr/>
            <p:nvPr/>
          </p:nvCxnSpPr>
          <p:spPr>
            <a:xfrm flipV="1">
              <a:off x="8670392" y="968233"/>
              <a:ext cx="0" cy="772619"/>
            </a:xfrm>
            <a:prstGeom prst="line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Conector recto de flecha 135"/>
          <p:cNvCxnSpPr/>
          <p:nvPr/>
        </p:nvCxnSpPr>
        <p:spPr>
          <a:xfrm flipH="1" flipV="1">
            <a:off x="8280400" y="1257300"/>
            <a:ext cx="643994" cy="3034"/>
          </a:xfrm>
          <a:prstGeom prst="straightConnector1">
            <a:avLst/>
          </a:prstGeom>
          <a:ln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upo 140"/>
          <p:cNvGrpSpPr/>
          <p:nvPr/>
        </p:nvGrpSpPr>
        <p:grpSpPr>
          <a:xfrm>
            <a:off x="379563" y="4203103"/>
            <a:ext cx="2672629" cy="1103303"/>
            <a:chOff x="707511" y="2854843"/>
            <a:chExt cx="2672629" cy="1103303"/>
          </a:xfrm>
        </p:grpSpPr>
        <p:grpSp>
          <p:nvGrpSpPr>
            <p:cNvPr id="142" name="Grupo 141"/>
            <p:cNvGrpSpPr/>
            <p:nvPr/>
          </p:nvGrpSpPr>
          <p:grpSpPr>
            <a:xfrm>
              <a:off x="707511" y="2940848"/>
              <a:ext cx="2672629" cy="1017298"/>
              <a:chOff x="5910322" y="1667906"/>
              <a:chExt cx="2672629" cy="1017298"/>
            </a:xfrm>
          </p:grpSpPr>
          <p:grpSp>
            <p:nvGrpSpPr>
              <p:cNvPr id="149" name="Grupo 148"/>
              <p:cNvGrpSpPr/>
              <p:nvPr/>
            </p:nvGrpSpPr>
            <p:grpSpPr>
              <a:xfrm>
                <a:off x="5910322" y="1906061"/>
                <a:ext cx="1324214" cy="523220"/>
                <a:chOff x="665123" y="3576447"/>
                <a:chExt cx="1324214" cy="523220"/>
              </a:xfrm>
            </p:grpSpPr>
            <p:sp>
              <p:nvSpPr>
                <p:cNvPr id="159" name="Triángulo isósceles 158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0" name="CuadroTexto 159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grpSp>
            <p:nvGrpSpPr>
              <p:cNvPr id="150" name="Grupo 149"/>
              <p:cNvGrpSpPr/>
              <p:nvPr/>
            </p:nvGrpSpPr>
            <p:grpSpPr>
              <a:xfrm>
                <a:off x="7137496" y="1667906"/>
                <a:ext cx="1445455" cy="1017298"/>
                <a:chOff x="1764005" y="3460055"/>
                <a:chExt cx="1445455" cy="1017298"/>
              </a:xfrm>
            </p:grpSpPr>
            <p:cxnSp>
              <p:nvCxnSpPr>
                <p:cNvPr id="151" name="Conector recto 150"/>
                <p:cNvCxnSpPr/>
                <p:nvPr/>
              </p:nvCxnSpPr>
              <p:spPr>
                <a:xfrm>
                  <a:off x="2473642" y="3983275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2" name="CuadroTexto 151"/>
                <p:cNvSpPr txBox="1"/>
                <p:nvPr/>
              </p:nvSpPr>
              <p:spPr>
                <a:xfrm>
                  <a:off x="2470029" y="3460055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53" name="CuadroTexto 152"/>
                <p:cNvSpPr txBox="1"/>
                <p:nvPr/>
              </p:nvSpPr>
              <p:spPr>
                <a:xfrm>
                  <a:off x="2470029" y="3954133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54" name="CuadroTexto 153"/>
                <p:cNvSpPr txBox="1"/>
                <p:nvPr/>
              </p:nvSpPr>
              <p:spPr>
                <a:xfrm>
                  <a:off x="2725438" y="3937730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6410" y="3462278"/>
                  <a:ext cx="6030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s-ES" altLang="es-ES" sz="2800" b="1" smtClean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" name="Line 6"/>
                <p:cNvSpPr>
                  <a:spLocks noChangeShapeType="1"/>
                </p:cNvSpPr>
                <p:nvPr/>
              </p:nvSpPr>
              <p:spPr bwMode="auto">
                <a:xfrm>
                  <a:off x="2925805" y="3525075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7" name="Rectángulo 156"/>
                    <p:cNvSpPr/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45" name="Rectángulo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8" name="Rectángulo 157"/>
                    <p:cNvSpPr/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77" name="Rectángulo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3" name="CuadroTexto 142"/>
            <p:cNvSpPr txBox="1"/>
            <p:nvPr/>
          </p:nvSpPr>
          <p:spPr>
            <a:xfrm>
              <a:off x="954972" y="304088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grpSp>
          <p:nvGrpSpPr>
            <p:cNvPr id="144" name="Grupo 143"/>
            <p:cNvGrpSpPr/>
            <p:nvPr/>
          </p:nvGrpSpPr>
          <p:grpSpPr>
            <a:xfrm>
              <a:off x="1120753" y="3186941"/>
              <a:ext cx="420688" cy="519113"/>
              <a:chOff x="815953" y="4533141"/>
              <a:chExt cx="420688" cy="519113"/>
            </a:xfrm>
          </p:grpSpPr>
          <p:sp>
            <p:nvSpPr>
              <p:cNvPr id="147" name="Text Box 5"/>
              <p:cNvSpPr txBox="1">
                <a:spLocks noChangeArrowheads="1"/>
              </p:cNvSpPr>
              <p:nvPr/>
            </p:nvSpPr>
            <p:spPr bwMode="auto">
              <a:xfrm>
                <a:off x="815953" y="4533141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  <a:endPara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" name="Line 6"/>
              <p:cNvSpPr>
                <a:spLocks noChangeShapeType="1"/>
              </p:cNvSpPr>
              <p:nvPr/>
            </p:nvSpPr>
            <p:spPr bwMode="auto">
              <a:xfrm>
                <a:off x="917134" y="4566367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5" name="CuadroTexto 144"/>
            <p:cNvSpPr txBox="1"/>
            <p:nvPr/>
          </p:nvSpPr>
          <p:spPr>
            <a:xfrm>
              <a:off x="2820339" y="28548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sp>
          <p:nvSpPr>
            <p:cNvPr id="146" name="CuadroTexto 145"/>
            <p:cNvSpPr txBox="1"/>
            <p:nvPr/>
          </p:nvSpPr>
          <p:spPr>
            <a:xfrm>
              <a:off x="3074477" y="3442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</p:grpSp>
      <p:sp>
        <p:nvSpPr>
          <p:cNvPr id="161" name="CuadroTexto 160"/>
          <p:cNvSpPr txBox="1"/>
          <p:nvPr/>
        </p:nvSpPr>
        <p:spPr>
          <a:xfrm>
            <a:off x="3928472" y="5655187"/>
            <a:ext cx="30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/>
              <a:t>Ecuación de onda </a:t>
            </a:r>
          </a:p>
          <a:p>
            <a:pPr algn="ctr"/>
            <a:r>
              <a:rPr lang="es-ES" sz="2400" smtClean="0"/>
              <a:t>para el campo eléctrico</a:t>
            </a:r>
            <a:endParaRPr lang="es-ES" sz="2400"/>
          </a:p>
        </p:txBody>
      </p:sp>
      <p:sp>
        <p:nvSpPr>
          <p:cNvPr id="162" name="CuadroTexto 161"/>
          <p:cNvSpPr txBox="1"/>
          <p:nvPr/>
        </p:nvSpPr>
        <p:spPr>
          <a:xfrm>
            <a:off x="3766964" y="4418724"/>
            <a:ext cx="3356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/>
              <a:t>Ecuación de onda </a:t>
            </a:r>
          </a:p>
          <a:p>
            <a:pPr algn="ctr"/>
            <a:r>
              <a:rPr lang="es-ES" sz="2400" smtClean="0"/>
              <a:t>para el campo magnético</a:t>
            </a:r>
            <a:endParaRPr lang="es-ES" sz="2400"/>
          </a:p>
        </p:txBody>
      </p:sp>
      <p:sp>
        <p:nvSpPr>
          <p:cNvPr id="163" name="CuadroTexto 162"/>
          <p:cNvSpPr txBox="1"/>
          <p:nvPr/>
        </p:nvSpPr>
        <p:spPr>
          <a:xfrm>
            <a:off x="5833546" y="70124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Ley de Faraday</a:t>
            </a:r>
            <a:endParaRPr lang="es-ES" b="1"/>
          </a:p>
        </p:txBody>
      </p:sp>
      <p:sp>
        <p:nvSpPr>
          <p:cNvPr id="164" name="CuadroTexto 163"/>
          <p:cNvSpPr txBox="1"/>
          <p:nvPr/>
        </p:nvSpPr>
        <p:spPr>
          <a:xfrm>
            <a:off x="5887016" y="3661460"/>
            <a:ext cx="224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smtClean="0"/>
              <a:t>Corriente de Maxwell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22850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1" grpId="0"/>
      <p:bldP spid="162" grpId="0"/>
      <p:bldP spid="163" grpId="0"/>
      <p:bldP spid="1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é es una onda electromagnética? - Curioso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2000"/>
            <a:ext cx="8648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5727700" y="1041400"/>
            <a:ext cx="420688" cy="519113"/>
            <a:chOff x="1257300" y="2794000"/>
            <a:chExt cx="420688" cy="519113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1257300" y="2794000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1323975" y="2828925"/>
              <a:ext cx="3048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900612" y="5090160"/>
            <a:ext cx="420688" cy="519113"/>
            <a:chOff x="2630" y="1482"/>
            <a:chExt cx="265" cy="327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2630" y="148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2672" y="1504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044700" y="63500"/>
            <a:ext cx="442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ONDA  </a:t>
            </a:r>
            <a:r>
              <a:rPr lang="es-ES" sz="2800" b="1" smtClean="0">
                <a:solidFill>
                  <a:srgbClr val="FF0000"/>
                </a:solidFill>
              </a:rPr>
              <a:t>ELECTRO</a:t>
            </a:r>
            <a:r>
              <a:rPr lang="es-ES" sz="2800" b="1" smtClean="0">
                <a:solidFill>
                  <a:srgbClr val="0033CC"/>
                </a:solidFill>
              </a:rPr>
              <a:t>MAGNÉTICA</a:t>
            </a:r>
            <a:endParaRPr lang="es-ES" sz="2800" b="1">
              <a:solidFill>
                <a:srgbClr val="0033CC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24326" y="393618"/>
            <a:ext cx="288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Solución de la </a:t>
            </a:r>
          </a:p>
          <a:p>
            <a:pPr algn="ctr"/>
            <a:r>
              <a:rPr lang="es-ES" smtClean="0"/>
              <a:t>ecuación diferencial de onda</a:t>
            </a:r>
          </a:p>
          <a:p>
            <a:pPr algn="ctr"/>
            <a:r>
              <a:rPr lang="es-ES"/>
              <a:t>p</a:t>
            </a:r>
            <a:r>
              <a:rPr lang="es-ES" smtClean="0"/>
              <a:t>ara el campo eléctrico</a:t>
            </a:r>
            <a:endParaRPr lang="es-ES"/>
          </a:p>
        </p:txBody>
      </p:sp>
      <p:grpSp>
        <p:nvGrpSpPr>
          <p:cNvPr id="11" name="Grupo 10"/>
          <p:cNvGrpSpPr/>
          <p:nvPr/>
        </p:nvGrpSpPr>
        <p:grpSpPr>
          <a:xfrm>
            <a:off x="6414129" y="1382633"/>
            <a:ext cx="2672629" cy="1103303"/>
            <a:chOff x="707511" y="2854843"/>
            <a:chExt cx="2672629" cy="1103303"/>
          </a:xfrm>
        </p:grpSpPr>
        <p:grpSp>
          <p:nvGrpSpPr>
            <p:cNvPr id="12" name="Grupo 11"/>
            <p:cNvGrpSpPr/>
            <p:nvPr/>
          </p:nvGrpSpPr>
          <p:grpSpPr>
            <a:xfrm>
              <a:off x="707511" y="2940848"/>
              <a:ext cx="2672629" cy="1017298"/>
              <a:chOff x="5910322" y="1667906"/>
              <a:chExt cx="2672629" cy="1017298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5910322" y="1906061"/>
                <a:ext cx="1324214" cy="523220"/>
                <a:chOff x="665123" y="3576447"/>
                <a:chExt cx="1324214" cy="523220"/>
              </a:xfrm>
            </p:grpSpPr>
            <p:sp>
              <p:nvSpPr>
                <p:cNvPr id="29" name="Triángulo isósceles 28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0" name="CuadroTexto 29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grpSp>
            <p:nvGrpSpPr>
              <p:cNvPr id="20" name="Grupo 19"/>
              <p:cNvGrpSpPr/>
              <p:nvPr/>
            </p:nvGrpSpPr>
            <p:grpSpPr>
              <a:xfrm>
                <a:off x="7137496" y="1667906"/>
                <a:ext cx="1445455" cy="1017298"/>
                <a:chOff x="1764005" y="3460055"/>
                <a:chExt cx="1445455" cy="1017298"/>
              </a:xfrm>
            </p:grpSpPr>
            <p:cxnSp>
              <p:nvCxnSpPr>
                <p:cNvPr id="21" name="Conector recto 20"/>
                <p:cNvCxnSpPr/>
                <p:nvPr/>
              </p:nvCxnSpPr>
              <p:spPr>
                <a:xfrm>
                  <a:off x="2473642" y="3983275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uadroTexto 21"/>
                <p:cNvSpPr txBox="1"/>
                <p:nvPr/>
              </p:nvSpPr>
              <p:spPr>
                <a:xfrm>
                  <a:off x="2470029" y="3460055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23" name="CuadroTexto 22"/>
                <p:cNvSpPr txBox="1"/>
                <p:nvPr/>
              </p:nvSpPr>
              <p:spPr>
                <a:xfrm>
                  <a:off x="2470029" y="3954133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24" name="CuadroTexto 23"/>
                <p:cNvSpPr txBox="1"/>
                <p:nvPr/>
              </p:nvSpPr>
              <p:spPr>
                <a:xfrm>
                  <a:off x="2725438" y="3937730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6410" y="3462278"/>
                  <a:ext cx="6030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 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>
                  <a:off x="2925805" y="3525075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ángulo 26"/>
                    <p:cNvSpPr/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45" name="Rectángulo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ángulo 27"/>
                    <p:cNvSpPr/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77" name="Rectángulo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3" name="CuadroTexto 12"/>
            <p:cNvSpPr txBox="1"/>
            <p:nvPr/>
          </p:nvSpPr>
          <p:spPr>
            <a:xfrm>
              <a:off x="954972" y="304088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1120753" y="3186941"/>
              <a:ext cx="420688" cy="519113"/>
              <a:chOff x="815953" y="4533141"/>
              <a:chExt cx="420688" cy="519113"/>
            </a:xfrm>
          </p:grpSpPr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815953" y="4533141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endParaRPr lang="es-ES" altLang="es-E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917134" y="4566367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5" name="CuadroTexto 14"/>
            <p:cNvSpPr txBox="1"/>
            <p:nvPr/>
          </p:nvSpPr>
          <p:spPr>
            <a:xfrm>
              <a:off x="2820339" y="28548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074477" y="3442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</p:grpSp>
      <p:sp>
        <p:nvSpPr>
          <p:cNvPr id="31" name="Rectángulo 30"/>
          <p:cNvSpPr/>
          <p:nvPr/>
        </p:nvSpPr>
        <p:spPr>
          <a:xfrm rot="835964">
            <a:off x="4483101" y="789920"/>
            <a:ext cx="1790700" cy="118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/>
          <p:cNvSpPr/>
          <p:nvPr/>
        </p:nvSpPr>
        <p:spPr>
          <a:xfrm rot="1153041">
            <a:off x="3594102" y="4599922"/>
            <a:ext cx="1790700" cy="118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3" name="Grupo 32"/>
          <p:cNvGrpSpPr/>
          <p:nvPr/>
        </p:nvGrpSpPr>
        <p:grpSpPr>
          <a:xfrm>
            <a:off x="341463" y="5714403"/>
            <a:ext cx="2672629" cy="1103303"/>
            <a:chOff x="707511" y="2854843"/>
            <a:chExt cx="2672629" cy="1103303"/>
          </a:xfrm>
        </p:grpSpPr>
        <p:grpSp>
          <p:nvGrpSpPr>
            <p:cNvPr id="34" name="Grupo 33"/>
            <p:cNvGrpSpPr/>
            <p:nvPr/>
          </p:nvGrpSpPr>
          <p:grpSpPr>
            <a:xfrm>
              <a:off x="707511" y="2940848"/>
              <a:ext cx="2672629" cy="1017298"/>
              <a:chOff x="5910322" y="1667906"/>
              <a:chExt cx="2672629" cy="1017298"/>
            </a:xfrm>
          </p:grpSpPr>
          <p:grpSp>
            <p:nvGrpSpPr>
              <p:cNvPr id="41" name="Grupo 40"/>
              <p:cNvGrpSpPr/>
              <p:nvPr/>
            </p:nvGrpSpPr>
            <p:grpSpPr>
              <a:xfrm>
                <a:off x="5910322" y="1906061"/>
                <a:ext cx="1324214" cy="523220"/>
                <a:chOff x="665123" y="3576447"/>
                <a:chExt cx="1324214" cy="523220"/>
              </a:xfrm>
            </p:grpSpPr>
            <p:sp>
              <p:nvSpPr>
                <p:cNvPr id="51" name="Triángulo isósceles 50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CuadroTexto 51"/>
                <p:cNvSpPr txBox="1"/>
                <p:nvPr/>
              </p:nvSpPr>
              <p:spPr>
                <a:xfrm>
                  <a:off x="1625135" y="35764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grpSp>
            <p:nvGrpSpPr>
              <p:cNvPr id="42" name="Grupo 41"/>
              <p:cNvGrpSpPr/>
              <p:nvPr/>
            </p:nvGrpSpPr>
            <p:grpSpPr>
              <a:xfrm>
                <a:off x="7137496" y="1667906"/>
                <a:ext cx="1445455" cy="1017298"/>
                <a:chOff x="1764005" y="3460055"/>
                <a:chExt cx="1445455" cy="1017298"/>
              </a:xfrm>
            </p:grpSpPr>
            <p:cxnSp>
              <p:nvCxnSpPr>
                <p:cNvPr id="43" name="Conector recto 42"/>
                <p:cNvCxnSpPr/>
                <p:nvPr/>
              </p:nvCxnSpPr>
              <p:spPr>
                <a:xfrm>
                  <a:off x="2473642" y="3983275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CuadroTexto 43"/>
                <p:cNvSpPr txBox="1"/>
                <p:nvPr/>
              </p:nvSpPr>
              <p:spPr>
                <a:xfrm>
                  <a:off x="2470029" y="3460055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45" name="CuadroTexto 44"/>
                <p:cNvSpPr txBox="1"/>
                <p:nvPr/>
              </p:nvSpPr>
              <p:spPr>
                <a:xfrm>
                  <a:off x="2470029" y="3954133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46" name="CuadroTexto 45"/>
                <p:cNvSpPr txBox="1"/>
                <p:nvPr/>
              </p:nvSpPr>
              <p:spPr>
                <a:xfrm>
                  <a:off x="2725438" y="3937730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6410" y="3462278"/>
                  <a:ext cx="6030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 </a:t>
                  </a:r>
                  <a:r>
                    <a:rPr lang="es-ES" altLang="es-ES" sz="2800" b="1" smtClean="0">
                      <a:solidFill>
                        <a:srgbClr val="0033CC"/>
                      </a:solidFill>
                      <a:latin typeface="Times New Roman" panose="02020603050405020304" pitchFamily="18" charset="0"/>
                    </a:rPr>
                    <a:t>B</a:t>
                  </a:r>
                  <a:endPara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Line 6"/>
                <p:cNvSpPr>
                  <a:spLocks noChangeShapeType="1"/>
                </p:cNvSpPr>
                <p:nvPr/>
              </p:nvSpPr>
              <p:spPr bwMode="auto">
                <a:xfrm>
                  <a:off x="2925805" y="3525075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ángulo 48"/>
                    <p:cNvSpPr/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45" name="Rectángulo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ángulo 49"/>
                    <p:cNvSpPr/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77" name="Rectángulo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5" name="CuadroTexto 34"/>
            <p:cNvSpPr txBox="1"/>
            <p:nvPr/>
          </p:nvSpPr>
          <p:spPr>
            <a:xfrm>
              <a:off x="954972" y="304088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1120753" y="3186941"/>
              <a:ext cx="420688" cy="519113"/>
              <a:chOff x="815953" y="4533141"/>
              <a:chExt cx="420688" cy="519113"/>
            </a:xfrm>
          </p:grpSpPr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815953" y="4533141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  <a:endPara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917134" y="4566367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7" name="CuadroTexto 36"/>
            <p:cNvSpPr txBox="1"/>
            <p:nvPr/>
          </p:nvSpPr>
          <p:spPr>
            <a:xfrm>
              <a:off x="2820339" y="28548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3074477" y="3442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</p:grpSp>
      <p:sp>
        <p:nvSpPr>
          <p:cNvPr id="53" name="CuadroTexto 52"/>
          <p:cNvSpPr txBox="1"/>
          <p:nvPr/>
        </p:nvSpPr>
        <p:spPr>
          <a:xfrm>
            <a:off x="123968" y="4824407"/>
            <a:ext cx="2979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Solución de la </a:t>
            </a:r>
          </a:p>
          <a:p>
            <a:pPr algn="ctr"/>
            <a:r>
              <a:rPr lang="es-ES" smtClean="0"/>
              <a:t>ecuación diferencial de onda</a:t>
            </a:r>
          </a:p>
          <a:p>
            <a:pPr algn="ctr"/>
            <a:r>
              <a:rPr lang="es-ES"/>
              <a:t>p</a:t>
            </a:r>
            <a:r>
              <a:rPr lang="es-ES" smtClean="0"/>
              <a:t>ara el campo magnético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4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  <p:bldP spid="32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81629" y="188833"/>
            <a:ext cx="2672629" cy="1103303"/>
            <a:chOff x="707511" y="2854843"/>
            <a:chExt cx="2672629" cy="1103303"/>
          </a:xfrm>
        </p:grpSpPr>
        <p:grpSp>
          <p:nvGrpSpPr>
            <p:cNvPr id="3" name="Grupo 2"/>
            <p:cNvGrpSpPr/>
            <p:nvPr/>
          </p:nvGrpSpPr>
          <p:grpSpPr>
            <a:xfrm>
              <a:off x="707511" y="2940848"/>
              <a:ext cx="2672629" cy="1017298"/>
              <a:chOff x="5910322" y="1667906"/>
              <a:chExt cx="2672629" cy="1017298"/>
            </a:xfrm>
          </p:grpSpPr>
          <p:grpSp>
            <p:nvGrpSpPr>
              <p:cNvPr id="10" name="Grupo 9"/>
              <p:cNvGrpSpPr/>
              <p:nvPr/>
            </p:nvGrpSpPr>
            <p:grpSpPr>
              <a:xfrm>
                <a:off x="5910322" y="1904959"/>
                <a:ext cx="1210373" cy="523220"/>
                <a:chOff x="665123" y="3575345"/>
                <a:chExt cx="1210373" cy="523220"/>
              </a:xfrm>
            </p:grpSpPr>
            <p:sp>
              <p:nvSpPr>
                <p:cNvPr id="20" name="Triángulo isósceles 19"/>
                <p:cNvSpPr/>
                <p:nvPr/>
              </p:nvSpPr>
              <p:spPr>
                <a:xfrm flipV="1">
                  <a:off x="665123" y="3686360"/>
                  <a:ext cx="268202" cy="285085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1" name="CuadroTexto 20"/>
                <p:cNvSpPr txBox="1"/>
                <p:nvPr/>
              </p:nvSpPr>
              <p:spPr>
                <a:xfrm>
                  <a:off x="1511294" y="3575345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/>
                    <a:t>=</a:t>
                  </a:r>
                  <a:endParaRPr lang="es-ES" sz="2800"/>
                </a:p>
              </p:txBody>
            </p:sp>
          </p:grpSp>
          <p:grpSp>
            <p:nvGrpSpPr>
              <p:cNvPr id="11" name="Grupo 10"/>
              <p:cNvGrpSpPr/>
              <p:nvPr/>
            </p:nvGrpSpPr>
            <p:grpSpPr>
              <a:xfrm>
                <a:off x="7137496" y="1667906"/>
                <a:ext cx="1445455" cy="1017298"/>
                <a:chOff x="1764005" y="3460055"/>
                <a:chExt cx="1445455" cy="1017298"/>
              </a:xfrm>
            </p:grpSpPr>
            <p:cxnSp>
              <p:nvCxnSpPr>
                <p:cNvPr id="12" name="Conector recto 11"/>
                <p:cNvCxnSpPr/>
                <p:nvPr/>
              </p:nvCxnSpPr>
              <p:spPr>
                <a:xfrm>
                  <a:off x="2473642" y="3983275"/>
                  <a:ext cx="59871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CuadroTexto 12"/>
                <p:cNvSpPr txBox="1"/>
                <p:nvPr/>
              </p:nvSpPr>
              <p:spPr>
                <a:xfrm>
                  <a:off x="2470029" y="3460055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4" name="CuadroTexto 13"/>
                <p:cNvSpPr txBox="1"/>
                <p:nvPr/>
              </p:nvSpPr>
              <p:spPr>
                <a:xfrm>
                  <a:off x="2470029" y="3954133"/>
                  <a:ext cx="3626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smtClean="0">
                      <a:sym typeface="Symbol" panose="05050102010706020507" pitchFamily="18" charset="2"/>
                    </a:rPr>
                    <a:t></a:t>
                  </a:r>
                  <a:endParaRPr lang="es-ES" sz="2800"/>
                </a:p>
              </p:txBody>
            </p:sp>
            <p:sp>
              <p:nvSpPr>
                <p:cNvPr id="15" name="CuadroTexto 14"/>
                <p:cNvSpPr txBox="1"/>
                <p:nvPr/>
              </p:nvSpPr>
              <p:spPr>
                <a:xfrm>
                  <a:off x="2725438" y="3937730"/>
                  <a:ext cx="2840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2800" i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endParaRPr lang="es-ES" sz="28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606410" y="3462278"/>
                  <a:ext cx="603050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ES" sz="2800" b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  E</a:t>
                  </a:r>
                  <a:endParaRPr lang="es-ES" altLang="es-ES" sz="2800" b="1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Line 6"/>
                <p:cNvSpPr>
                  <a:spLocks noChangeShapeType="1"/>
                </p:cNvSpPr>
                <p:nvPr/>
              </p:nvSpPr>
              <p:spPr bwMode="auto">
                <a:xfrm>
                  <a:off x="2925805" y="3525075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ectángulo 17"/>
                    <p:cNvSpPr/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18" name="Rectángulo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64005" y="3774052"/>
                      <a:ext cx="471539" cy="369332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ángulo 18"/>
                    <p:cNvSpPr/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s-E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s-E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s-E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s-ES"/>
                    </a:p>
                  </p:txBody>
                </p:sp>
              </mc:Choice>
              <mc:Fallback xmlns="">
                <p:sp>
                  <p:nvSpPr>
                    <p:cNvPr id="77" name="Rectángulo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52953" y="3777618"/>
                      <a:ext cx="446661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4" name="CuadroTexto 3"/>
            <p:cNvSpPr txBox="1"/>
            <p:nvPr/>
          </p:nvSpPr>
          <p:spPr>
            <a:xfrm>
              <a:off x="954972" y="304088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1120753" y="3186941"/>
              <a:ext cx="420688" cy="519113"/>
              <a:chOff x="815953" y="4533141"/>
              <a:chExt cx="420688" cy="519113"/>
            </a:xfrm>
          </p:grpSpPr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815953" y="4533141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E</a:t>
                </a:r>
                <a:endParaRPr lang="es-ES" altLang="es-ES" sz="28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917134" y="4566367"/>
                <a:ext cx="22860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2820339" y="28548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074477" y="344211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smtClean="0"/>
                <a:t>2</a:t>
              </a:r>
              <a:endParaRPr lang="es-ES" sz="1600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1661084" y="600269"/>
            <a:ext cx="635000" cy="395577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" name="Grupo 25"/>
          <p:cNvGrpSpPr/>
          <p:nvPr/>
        </p:nvGrpSpPr>
        <p:grpSpPr>
          <a:xfrm>
            <a:off x="1747591" y="1049756"/>
            <a:ext cx="493148" cy="1176560"/>
            <a:chOff x="1747591" y="1049756"/>
            <a:chExt cx="493148" cy="1176560"/>
          </a:xfrm>
        </p:grpSpPr>
        <p:cxnSp>
          <p:nvCxnSpPr>
            <p:cNvPr id="24" name="Conector recto de flecha 23"/>
            <p:cNvCxnSpPr/>
            <p:nvPr/>
          </p:nvCxnSpPr>
          <p:spPr>
            <a:xfrm flipV="1">
              <a:off x="1978584" y="1049756"/>
              <a:ext cx="0" cy="4519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1747591" y="1555620"/>
                  <a:ext cx="493148" cy="670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S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ES" sz="200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7591" y="1555620"/>
                  <a:ext cx="493148" cy="67069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2999203" y="1550903"/>
                <a:ext cx="57271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000" smtClean="0"/>
                  <a:t>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400" smtClean="0"/>
                  <a:t> es la velocidad de propagación de la onda</a:t>
                </a:r>
                <a:endParaRPr lang="es-ES" sz="240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203" y="1550903"/>
                <a:ext cx="5727145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459406" y="2544010"/>
                <a:ext cx="1900989" cy="7790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E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06" y="2544010"/>
                <a:ext cx="1900989" cy="779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533400" y="3898900"/>
                <a:ext cx="25143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=8.85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898900"/>
                <a:ext cx="2514343" cy="276999"/>
              </a:xfrm>
              <a:prstGeom prst="rect">
                <a:avLst/>
              </a:prstGeom>
              <a:blipFill>
                <a:blip r:embed="rId9"/>
                <a:stretch>
                  <a:fillRect l="-971" t="-4444" r="-728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23114" y="4417332"/>
                <a:ext cx="22517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14" y="4417332"/>
                <a:ext cx="2251707" cy="276999"/>
              </a:xfrm>
              <a:prstGeom prst="rect">
                <a:avLst/>
              </a:prstGeom>
              <a:blipFill>
                <a:blip r:embed="rId10"/>
                <a:stretch>
                  <a:fillRect l="-2168" t="-4444" r="-1355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2324100" y="2794000"/>
                <a:ext cx="21246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=300 000 000  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2794000"/>
                <a:ext cx="2124684" cy="276999"/>
              </a:xfrm>
              <a:prstGeom prst="rect">
                <a:avLst/>
              </a:prstGeom>
              <a:blipFill>
                <a:blip r:embed="rId11"/>
                <a:stretch>
                  <a:fillRect l="-573" t="-2174" r="-1146" b="-326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uadroTexto 31"/>
          <p:cNvSpPr txBox="1"/>
          <p:nvPr/>
        </p:nvSpPr>
        <p:spPr>
          <a:xfrm>
            <a:off x="3568700" y="4160931"/>
            <a:ext cx="534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Propiedades electromagnéticas del vacío </a:t>
            </a:r>
            <a:endParaRPr lang="es-ES" sz="2400"/>
          </a:p>
        </p:txBody>
      </p:sp>
      <p:sp>
        <p:nvSpPr>
          <p:cNvPr id="33" name="CuadroTexto 32"/>
          <p:cNvSpPr txBox="1"/>
          <p:nvPr/>
        </p:nvSpPr>
        <p:spPr>
          <a:xfrm>
            <a:off x="4899986" y="2640835"/>
            <a:ext cx="3548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¡¡¡  Velocidad de la luz   !!!!</a:t>
            </a:r>
            <a:endParaRPr lang="es-ES" sz="2400"/>
          </a:p>
        </p:txBody>
      </p:sp>
      <p:sp>
        <p:nvSpPr>
          <p:cNvPr id="34" name="CuadroTexto 160"/>
          <p:cNvSpPr txBox="1"/>
          <p:nvPr/>
        </p:nvSpPr>
        <p:spPr>
          <a:xfrm>
            <a:off x="3802349" y="342207"/>
            <a:ext cx="30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smtClean="0"/>
              <a:t>Ej. ecuación de onda </a:t>
            </a:r>
          </a:p>
          <a:p>
            <a:pPr algn="ctr"/>
            <a:r>
              <a:rPr lang="es-ES" sz="2400" smtClean="0"/>
              <a:t>para el campo eléctrico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9529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xperimento de Hertz, ondas electromagnéticas, radiofrecuencia – Espacio de  Ces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746125"/>
            <a:ext cx="57150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La primera confirmación experimental de la teoría de Maxwell — Cuaderno de  Cultura Científ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447800"/>
            <a:ext cx="20002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uadroTexto 2"/>
          <p:cNvSpPr txBox="1">
            <a:spLocks noChangeArrowheads="1"/>
          </p:cNvSpPr>
          <p:nvPr/>
        </p:nvSpPr>
        <p:spPr bwMode="auto">
          <a:xfrm>
            <a:off x="1722438" y="92075"/>
            <a:ext cx="58176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/>
              <a:t>Experimentos de </a:t>
            </a:r>
            <a:r>
              <a:rPr lang="es-ES" altLang="es-ES" sz="2800" b="1" smtClean="0"/>
              <a:t>HERTZ  ( 1887 )</a:t>
            </a:r>
            <a:endParaRPr lang="es-ES" altLang="es-ES" sz="2800" b="1"/>
          </a:p>
        </p:txBody>
      </p:sp>
      <p:sp>
        <p:nvSpPr>
          <p:cNvPr id="22534" name="CuadroTexto 3"/>
          <p:cNvSpPr txBox="1">
            <a:spLocks noChangeArrowheads="1"/>
          </p:cNvSpPr>
          <p:nvPr/>
        </p:nvSpPr>
        <p:spPr bwMode="auto">
          <a:xfrm>
            <a:off x="1028732" y="4876800"/>
            <a:ext cx="68547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/>
              <a:t>Comprueba experimentalmente la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800" b="1" smtClean="0"/>
              <a:t>teoría electromagnética </a:t>
            </a:r>
            <a:r>
              <a:rPr lang="es-ES" altLang="es-ES" sz="2800" b="1"/>
              <a:t>de MAXWELL. </a:t>
            </a:r>
          </a:p>
        </p:txBody>
      </p:sp>
    </p:spTree>
    <p:extLst>
      <p:ext uri="{BB962C8B-B14F-4D97-AF65-F5344CB8AC3E}">
        <p14:creationId xmlns:p14="http://schemas.microsoft.com/office/powerpoint/2010/main" val="34756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7988" y="323850"/>
            <a:ext cx="1524000" cy="1447800"/>
            <a:chOff x="384" y="2104"/>
            <a:chExt cx="1248" cy="1232"/>
          </a:xfrm>
        </p:grpSpPr>
        <p:pic>
          <p:nvPicPr>
            <p:cNvPr id="21579" name="Picture 27" descr="Resultado de imagen para imÃ¡genes de electrostÃ¡t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0"/>
              <a:ext cx="1248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80" name="Group 28"/>
            <p:cNvGrpSpPr>
              <a:grpSpLocks/>
            </p:cNvGrpSpPr>
            <p:nvPr/>
          </p:nvGrpSpPr>
          <p:grpSpPr bwMode="auto">
            <a:xfrm>
              <a:off x="389" y="2104"/>
              <a:ext cx="229" cy="451"/>
              <a:chOff x="2227" y="1904"/>
              <a:chExt cx="229" cy="451"/>
            </a:xfrm>
          </p:grpSpPr>
          <p:sp>
            <p:nvSpPr>
              <p:cNvPr id="21581" name="Text Box 29"/>
              <p:cNvSpPr txBox="1">
                <a:spLocks noChangeArrowheads="1"/>
              </p:cNvSpPr>
              <p:nvPr/>
            </p:nvSpPr>
            <p:spPr bwMode="auto">
              <a:xfrm>
                <a:off x="2227" y="1913"/>
                <a:ext cx="15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82" name="Line 30"/>
              <p:cNvSpPr>
                <a:spLocks noChangeShapeType="1"/>
              </p:cNvSpPr>
              <p:nvPr/>
            </p:nvSpPr>
            <p:spPr bwMode="auto">
              <a:xfrm>
                <a:off x="2312" y="190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" name="Oval 31"/>
          <p:cNvSpPr>
            <a:spLocks noChangeAspect="1" noChangeArrowheads="1"/>
          </p:cNvSpPr>
          <p:nvPr/>
        </p:nvSpPr>
        <p:spPr bwMode="auto">
          <a:xfrm>
            <a:off x="1176338" y="600075"/>
            <a:ext cx="1371600" cy="1371600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8" name="Oval 32"/>
          <p:cNvSpPr>
            <a:spLocks noChangeAspect="1" noChangeArrowheads="1"/>
          </p:cNvSpPr>
          <p:nvPr/>
        </p:nvSpPr>
        <p:spPr bwMode="auto">
          <a:xfrm>
            <a:off x="1933575" y="606425"/>
            <a:ext cx="1371600" cy="13716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9" name="Oval 33"/>
          <p:cNvSpPr>
            <a:spLocks noChangeAspect="1" noChangeArrowheads="1"/>
          </p:cNvSpPr>
          <p:nvPr/>
        </p:nvSpPr>
        <p:spPr bwMode="auto">
          <a:xfrm>
            <a:off x="2847975" y="619125"/>
            <a:ext cx="1371600" cy="1371600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10" name="Oval 34"/>
          <p:cNvSpPr>
            <a:spLocks noChangeAspect="1" noChangeArrowheads="1"/>
          </p:cNvSpPr>
          <p:nvPr/>
        </p:nvSpPr>
        <p:spPr bwMode="auto">
          <a:xfrm>
            <a:off x="3711575" y="631825"/>
            <a:ext cx="1371600" cy="13716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11" name="Oval 35"/>
          <p:cNvSpPr>
            <a:spLocks noChangeAspect="1" noChangeArrowheads="1"/>
          </p:cNvSpPr>
          <p:nvPr/>
        </p:nvSpPr>
        <p:spPr bwMode="auto">
          <a:xfrm>
            <a:off x="4600575" y="606425"/>
            <a:ext cx="1371600" cy="1371600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12" name="Oval 36"/>
          <p:cNvSpPr>
            <a:spLocks noChangeAspect="1" noChangeArrowheads="1"/>
          </p:cNvSpPr>
          <p:nvPr/>
        </p:nvSpPr>
        <p:spPr bwMode="auto">
          <a:xfrm>
            <a:off x="5514975" y="606425"/>
            <a:ext cx="1371600" cy="13716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13" name="Oval 37"/>
          <p:cNvSpPr>
            <a:spLocks noChangeAspect="1" noChangeArrowheads="1"/>
          </p:cNvSpPr>
          <p:nvPr/>
        </p:nvSpPr>
        <p:spPr bwMode="auto">
          <a:xfrm>
            <a:off x="6429375" y="606425"/>
            <a:ext cx="1371600" cy="1371600"/>
          </a:xfrm>
          <a:prstGeom prst="ellipse">
            <a:avLst/>
          </a:prstGeom>
          <a:noFill/>
          <a:ln w="28575">
            <a:solidFill>
              <a:srgbClr val="0033CC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sp>
        <p:nvSpPr>
          <p:cNvPr id="14" name="Oval 38"/>
          <p:cNvSpPr>
            <a:spLocks noChangeAspect="1" noChangeArrowheads="1"/>
          </p:cNvSpPr>
          <p:nvPr/>
        </p:nvSpPr>
        <p:spPr bwMode="auto">
          <a:xfrm>
            <a:off x="7191375" y="606425"/>
            <a:ext cx="1371600" cy="1371600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ES" sz="1600"/>
          </a:p>
        </p:txBody>
      </p:sp>
      <p:grpSp>
        <p:nvGrpSpPr>
          <p:cNvPr id="19" name="Group 119"/>
          <p:cNvGrpSpPr>
            <a:grpSpLocks/>
          </p:cNvGrpSpPr>
          <p:nvPr/>
        </p:nvGrpSpPr>
        <p:grpSpPr bwMode="auto">
          <a:xfrm>
            <a:off x="168275" y="2935288"/>
            <a:ext cx="1863725" cy="2628900"/>
            <a:chOff x="3774" y="78"/>
            <a:chExt cx="1174" cy="1656"/>
          </a:xfrm>
        </p:grpSpPr>
        <p:grpSp>
          <p:nvGrpSpPr>
            <p:cNvPr id="21530" name="Group 117"/>
            <p:cNvGrpSpPr>
              <a:grpSpLocks/>
            </p:cNvGrpSpPr>
            <p:nvPr/>
          </p:nvGrpSpPr>
          <p:grpSpPr bwMode="auto">
            <a:xfrm>
              <a:off x="3774" y="78"/>
              <a:ext cx="1174" cy="1656"/>
              <a:chOff x="3774" y="72"/>
              <a:chExt cx="1174" cy="1656"/>
            </a:xfrm>
          </p:grpSpPr>
          <p:grpSp>
            <p:nvGrpSpPr>
              <p:cNvPr id="21532" name="Group 8"/>
              <p:cNvGrpSpPr>
                <a:grpSpLocks noChangeAspect="1"/>
              </p:cNvGrpSpPr>
              <p:nvPr/>
            </p:nvGrpSpPr>
            <p:grpSpPr bwMode="auto">
              <a:xfrm>
                <a:off x="3774" y="72"/>
                <a:ext cx="1174" cy="1392"/>
                <a:chOff x="240" y="912"/>
                <a:chExt cx="1968" cy="2334"/>
              </a:xfrm>
            </p:grpSpPr>
            <p:grpSp>
              <p:nvGrpSpPr>
                <p:cNvPr id="21546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776" y="912"/>
                  <a:ext cx="352" cy="2334"/>
                  <a:chOff x="1680" y="816"/>
                  <a:chExt cx="352" cy="2334"/>
                </a:xfrm>
              </p:grpSpPr>
              <p:grpSp>
                <p:nvGrpSpPr>
                  <p:cNvPr id="21573" name="Group 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80" y="816"/>
                    <a:ext cx="351" cy="1104"/>
                    <a:chOff x="1680" y="816"/>
                    <a:chExt cx="351" cy="1104"/>
                  </a:xfrm>
                </p:grpSpPr>
                <p:sp>
                  <p:nvSpPr>
                    <p:cNvPr id="21577" name="Oval 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80" y="816"/>
                      <a:ext cx="351" cy="35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6491A">
                            <a:alpha val="42000"/>
                          </a:srgbClr>
                        </a:gs>
                        <a:gs pos="100000">
                          <a:srgbClr val="72220C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  <p:sp>
                  <p:nvSpPr>
                    <p:cNvPr id="21578" name="Rectangle 1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28" y="1167"/>
                      <a:ext cx="47" cy="753"/>
                    </a:xfrm>
                    <a:prstGeom prst="rect">
                      <a:avLst/>
                    </a:prstGeom>
                    <a:solidFill>
                      <a:srgbClr val="F6491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</p:grpSp>
              <p:grpSp>
                <p:nvGrpSpPr>
                  <p:cNvPr id="21574" name="Group 11"/>
                  <p:cNvGrpSpPr>
                    <a:grpSpLocks noChangeAspect="1"/>
                  </p:cNvGrpSpPr>
                  <p:nvPr/>
                </p:nvGrpSpPr>
                <p:grpSpPr bwMode="auto">
                  <a:xfrm flipV="1">
                    <a:off x="1681" y="2046"/>
                    <a:ext cx="351" cy="1104"/>
                    <a:chOff x="1680" y="816"/>
                    <a:chExt cx="351" cy="1104"/>
                  </a:xfrm>
                </p:grpSpPr>
                <p:sp>
                  <p:nvSpPr>
                    <p:cNvPr id="21575" name="Oval 1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80" y="816"/>
                      <a:ext cx="351" cy="35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E74A0B">
                            <a:alpha val="57001"/>
                          </a:srgbClr>
                        </a:gs>
                        <a:gs pos="100000">
                          <a:srgbClr val="6B2205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rot="10800000"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  <p:sp>
                  <p:nvSpPr>
                    <p:cNvPr id="21576" name="Rectangle 1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828" y="1167"/>
                      <a:ext cx="47" cy="753"/>
                    </a:xfrm>
                    <a:prstGeom prst="rect">
                      <a:avLst/>
                    </a:prstGeom>
                    <a:solidFill>
                      <a:srgbClr val="F6491A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</p:grpSp>
            </p:grpSp>
            <p:grpSp>
              <p:nvGrpSpPr>
                <p:cNvPr id="21547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240" y="1584"/>
                  <a:ext cx="1341" cy="1115"/>
                  <a:chOff x="144" y="1488"/>
                  <a:chExt cx="1341" cy="1115"/>
                </a:xfrm>
              </p:grpSpPr>
              <p:grpSp>
                <p:nvGrpSpPr>
                  <p:cNvPr id="21554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8" y="1488"/>
                    <a:ext cx="603" cy="1115"/>
                    <a:chOff x="2845" y="1767"/>
                    <a:chExt cx="603" cy="1115"/>
                  </a:xfrm>
                </p:grpSpPr>
                <p:sp>
                  <p:nvSpPr>
                    <p:cNvPr id="21570" name="Rectangle 46" descr="Horizontal estrecha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0" y="1824"/>
                      <a:ext cx="528" cy="1008"/>
                    </a:xfrm>
                    <a:prstGeom prst="rect">
                      <a:avLst/>
                    </a:prstGeom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  <p:sp>
                  <p:nvSpPr>
                    <p:cNvPr id="21571" name="Rectangle 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53" y="1767"/>
                      <a:ext cx="595" cy="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  <p:sp>
                  <p:nvSpPr>
                    <p:cNvPr id="21572" name="Rectangle 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5" y="2835"/>
                      <a:ext cx="595" cy="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GB" altLang="es-ES" sz="1800"/>
                    </a:p>
                  </p:txBody>
                </p:sp>
              </p:grpSp>
              <p:sp>
                <p:nvSpPr>
                  <p:cNvPr id="21555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1227" y="1590"/>
                    <a:ext cx="232" cy="43"/>
                  </a:xfrm>
                  <a:custGeom>
                    <a:avLst/>
                    <a:gdLst>
                      <a:gd name="T0" fmla="*/ 0 w 232"/>
                      <a:gd name="T1" fmla="*/ 34 h 43"/>
                      <a:gd name="T2" fmla="*/ 154 w 232"/>
                      <a:gd name="T3" fmla="*/ 8 h 43"/>
                      <a:gd name="T4" fmla="*/ 206 w 232"/>
                      <a:gd name="T5" fmla="*/ 34 h 43"/>
                      <a:gd name="T6" fmla="*/ 232 w 232"/>
                      <a:gd name="T7" fmla="*/ 43 h 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2"/>
                      <a:gd name="T13" fmla="*/ 0 h 43"/>
                      <a:gd name="T14" fmla="*/ 232 w 232"/>
                      <a:gd name="T15" fmla="*/ 43 h 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2" h="43">
                        <a:moveTo>
                          <a:pt x="0" y="34"/>
                        </a:moveTo>
                        <a:cubicBezTo>
                          <a:pt x="54" y="28"/>
                          <a:pt x="101" y="19"/>
                          <a:pt x="154" y="8"/>
                        </a:cubicBezTo>
                        <a:cubicBezTo>
                          <a:pt x="220" y="31"/>
                          <a:pt x="139" y="0"/>
                          <a:pt x="206" y="34"/>
                        </a:cubicBezTo>
                        <a:cubicBezTo>
                          <a:pt x="214" y="38"/>
                          <a:pt x="232" y="43"/>
                          <a:pt x="232" y="4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1556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1243" y="2402"/>
                    <a:ext cx="242" cy="96"/>
                  </a:xfrm>
                  <a:custGeom>
                    <a:avLst/>
                    <a:gdLst>
                      <a:gd name="T0" fmla="*/ 0 w 242"/>
                      <a:gd name="T1" fmla="*/ 95 h 96"/>
                      <a:gd name="T2" fmla="*/ 104 w 242"/>
                      <a:gd name="T3" fmla="*/ 86 h 96"/>
                      <a:gd name="T4" fmla="*/ 121 w 242"/>
                      <a:gd name="T5" fmla="*/ 60 h 96"/>
                      <a:gd name="T6" fmla="*/ 147 w 242"/>
                      <a:gd name="T7" fmla="*/ 43 h 96"/>
                      <a:gd name="T8" fmla="*/ 232 w 242"/>
                      <a:gd name="T9" fmla="*/ 34 h 96"/>
                      <a:gd name="T10" fmla="*/ 241 w 242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2"/>
                      <a:gd name="T19" fmla="*/ 0 h 96"/>
                      <a:gd name="T20" fmla="*/ 242 w 242"/>
                      <a:gd name="T21" fmla="*/ 96 h 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2" h="96">
                        <a:moveTo>
                          <a:pt x="0" y="95"/>
                        </a:moveTo>
                        <a:cubicBezTo>
                          <a:pt x="35" y="92"/>
                          <a:pt x="71" y="96"/>
                          <a:pt x="104" y="86"/>
                        </a:cubicBezTo>
                        <a:cubicBezTo>
                          <a:pt x="114" y="83"/>
                          <a:pt x="114" y="67"/>
                          <a:pt x="121" y="60"/>
                        </a:cubicBezTo>
                        <a:cubicBezTo>
                          <a:pt x="128" y="53"/>
                          <a:pt x="137" y="45"/>
                          <a:pt x="147" y="43"/>
                        </a:cubicBezTo>
                        <a:cubicBezTo>
                          <a:pt x="175" y="37"/>
                          <a:pt x="204" y="37"/>
                          <a:pt x="232" y="34"/>
                        </a:cubicBezTo>
                        <a:cubicBezTo>
                          <a:pt x="242" y="6"/>
                          <a:pt x="241" y="18"/>
                          <a:pt x="241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grpSp>
                <p:nvGrpSpPr>
                  <p:cNvPr id="21557" name="Group 5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4" y="2055"/>
                    <a:ext cx="552" cy="486"/>
                    <a:chOff x="144" y="2055"/>
                    <a:chExt cx="552" cy="486"/>
                  </a:xfrm>
                </p:grpSpPr>
                <p:grpSp>
                  <p:nvGrpSpPr>
                    <p:cNvPr id="21558" name="Group 5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4" y="2123"/>
                      <a:ext cx="545" cy="418"/>
                      <a:chOff x="127" y="2174"/>
                      <a:chExt cx="545" cy="418"/>
                    </a:xfrm>
                  </p:grpSpPr>
                  <p:grpSp>
                    <p:nvGrpSpPr>
                      <p:cNvPr id="21564" name="Group 5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27" y="2174"/>
                        <a:ext cx="237" cy="408"/>
                        <a:chOff x="681" y="3121"/>
                        <a:chExt cx="237" cy="408"/>
                      </a:xfrm>
                    </p:grpSpPr>
                    <p:sp>
                      <p:nvSpPr>
                        <p:cNvPr id="21566" name="Line 5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748" y="3379"/>
                          <a:ext cx="95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1567" name="Line 5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681" y="3330"/>
                          <a:ext cx="237" cy="1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1568" name="Line 56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>
                          <a:off x="791" y="3386"/>
                          <a:ext cx="3" cy="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1569" name="Line 57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792" y="3121"/>
                          <a:ext cx="3" cy="1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s-ES"/>
                        </a:p>
                      </p:txBody>
                    </p:sp>
                  </p:grpSp>
                  <p:sp>
                    <p:nvSpPr>
                      <p:cNvPr id="21565" name="Line 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0" y="2592"/>
                        <a:ext cx="43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21559" name="Line 5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58" y="2123"/>
                      <a:ext cx="8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1560" name="Line 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67" y="2055"/>
                      <a:ext cx="80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1561" name="Line 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55" y="2113"/>
                      <a:ext cx="70" cy="3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1562" name="Line 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24" y="2112"/>
                      <a:ext cx="4" cy="35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  <p:sp>
                  <p:nvSpPr>
                    <p:cNvPr id="21563" name="Line 6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24" y="2476"/>
                      <a:ext cx="17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ES"/>
                    </a:p>
                  </p:txBody>
                </p:sp>
              </p:grpSp>
            </p:grpSp>
            <p:sp>
              <p:nvSpPr>
                <p:cNvPr id="21548" name="Freeform 64"/>
                <p:cNvSpPr>
                  <a:spLocks noChangeAspect="1"/>
                </p:cNvSpPr>
                <p:nvPr/>
              </p:nvSpPr>
              <p:spPr bwMode="auto">
                <a:xfrm>
                  <a:off x="1566" y="1738"/>
                  <a:ext cx="353" cy="284"/>
                </a:xfrm>
                <a:custGeom>
                  <a:avLst/>
                  <a:gdLst>
                    <a:gd name="T0" fmla="*/ 0 w 353"/>
                    <a:gd name="T1" fmla="*/ 0 h 284"/>
                    <a:gd name="T2" fmla="*/ 82550 w 353"/>
                    <a:gd name="T3" fmla="*/ 53975 h 284"/>
                    <a:gd name="T4" fmla="*/ 150813 w 353"/>
                    <a:gd name="T5" fmla="*/ 177800 h 284"/>
                    <a:gd name="T6" fmla="*/ 327025 w 353"/>
                    <a:gd name="T7" fmla="*/ 190500 h 284"/>
                    <a:gd name="T8" fmla="*/ 368300 w 353"/>
                    <a:gd name="T9" fmla="*/ 355600 h 284"/>
                    <a:gd name="T10" fmla="*/ 463550 w 353"/>
                    <a:gd name="T11" fmla="*/ 382588 h 284"/>
                    <a:gd name="T12" fmla="*/ 560388 w 353"/>
                    <a:gd name="T13" fmla="*/ 450850 h 2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3"/>
                    <a:gd name="T22" fmla="*/ 0 h 284"/>
                    <a:gd name="T23" fmla="*/ 353 w 353"/>
                    <a:gd name="T24" fmla="*/ 284 h 2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3" h="284">
                      <a:moveTo>
                        <a:pt x="0" y="0"/>
                      </a:moveTo>
                      <a:cubicBezTo>
                        <a:pt x="17" y="11"/>
                        <a:pt x="35" y="23"/>
                        <a:pt x="52" y="34"/>
                      </a:cubicBezTo>
                      <a:cubicBezTo>
                        <a:pt x="58" y="38"/>
                        <a:pt x="66" y="106"/>
                        <a:pt x="95" y="112"/>
                      </a:cubicBezTo>
                      <a:cubicBezTo>
                        <a:pt x="131" y="119"/>
                        <a:pt x="169" y="117"/>
                        <a:pt x="206" y="120"/>
                      </a:cubicBezTo>
                      <a:cubicBezTo>
                        <a:pt x="256" y="170"/>
                        <a:pt x="183" y="90"/>
                        <a:pt x="232" y="224"/>
                      </a:cubicBezTo>
                      <a:cubicBezTo>
                        <a:pt x="233" y="226"/>
                        <a:pt x="278" y="237"/>
                        <a:pt x="292" y="241"/>
                      </a:cubicBezTo>
                      <a:cubicBezTo>
                        <a:pt x="314" y="262"/>
                        <a:pt x="339" y="257"/>
                        <a:pt x="35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49" name="Freeform 65"/>
                <p:cNvSpPr>
                  <a:spLocks noChangeAspect="1"/>
                </p:cNvSpPr>
                <p:nvPr/>
              </p:nvSpPr>
              <p:spPr bwMode="auto">
                <a:xfrm>
                  <a:off x="1575" y="2151"/>
                  <a:ext cx="344" cy="344"/>
                </a:xfrm>
                <a:custGeom>
                  <a:avLst/>
                  <a:gdLst>
                    <a:gd name="T0" fmla="*/ 0 w 344"/>
                    <a:gd name="T1" fmla="*/ 546100 h 344"/>
                    <a:gd name="T2" fmla="*/ 190500 w 344"/>
                    <a:gd name="T3" fmla="*/ 409575 h 344"/>
                    <a:gd name="T4" fmla="*/ 258763 w 344"/>
                    <a:gd name="T5" fmla="*/ 244475 h 344"/>
                    <a:gd name="T6" fmla="*/ 354013 w 344"/>
                    <a:gd name="T7" fmla="*/ 149225 h 344"/>
                    <a:gd name="T8" fmla="*/ 477838 w 344"/>
                    <a:gd name="T9" fmla="*/ 80963 h 344"/>
                    <a:gd name="T10" fmla="*/ 546100 w 344"/>
                    <a:gd name="T11" fmla="*/ 0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4"/>
                    <a:gd name="T19" fmla="*/ 0 h 344"/>
                    <a:gd name="T20" fmla="*/ 344 w 344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4" h="344">
                      <a:moveTo>
                        <a:pt x="0" y="344"/>
                      </a:moveTo>
                      <a:cubicBezTo>
                        <a:pt x="43" y="279"/>
                        <a:pt x="47" y="281"/>
                        <a:pt x="120" y="258"/>
                      </a:cubicBezTo>
                      <a:cubicBezTo>
                        <a:pt x="136" y="211"/>
                        <a:pt x="118" y="185"/>
                        <a:pt x="163" y="154"/>
                      </a:cubicBezTo>
                      <a:cubicBezTo>
                        <a:pt x="202" y="95"/>
                        <a:pt x="178" y="110"/>
                        <a:pt x="223" y="94"/>
                      </a:cubicBezTo>
                      <a:cubicBezTo>
                        <a:pt x="246" y="59"/>
                        <a:pt x="261" y="61"/>
                        <a:pt x="301" y="51"/>
                      </a:cubicBezTo>
                      <a:cubicBezTo>
                        <a:pt x="312" y="14"/>
                        <a:pt x="317" y="24"/>
                        <a:pt x="344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1550" name="Group 66"/>
                <p:cNvGrpSpPr>
                  <a:grpSpLocks noChangeAspect="1"/>
                </p:cNvGrpSpPr>
                <p:nvPr/>
              </p:nvGrpSpPr>
              <p:grpSpPr bwMode="auto">
                <a:xfrm>
                  <a:off x="1884" y="1968"/>
                  <a:ext cx="106" cy="217"/>
                  <a:chOff x="1798" y="1872"/>
                  <a:chExt cx="106" cy="217"/>
                </a:xfrm>
              </p:grpSpPr>
              <p:sp>
                <p:nvSpPr>
                  <p:cNvPr id="21552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8" y="1872"/>
                    <a:ext cx="104" cy="1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6491A">
                          <a:alpha val="71999"/>
                        </a:srgbClr>
                      </a:gs>
                      <a:gs pos="100000">
                        <a:srgbClr val="7222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GB" altLang="es-ES" sz="1800"/>
                  </a:p>
                </p:txBody>
              </p:sp>
              <p:sp>
                <p:nvSpPr>
                  <p:cNvPr id="21553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00" y="1985"/>
                    <a:ext cx="104" cy="10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6491A">
                          <a:alpha val="71001"/>
                        </a:srgbClr>
                      </a:gs>
                      <a:gs pos="100000">
                        <a:srgbClr val="72220C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GB" altLang="es-ES" sz="1800"/>
                  </a:p>
                </p:txBody>
              </p:sp>
            </p:grpSp>
            <p:sp>
              <p:nvSpPr>
                <p:cNvPr id="21551" name="Freeform 69"/>
                <p:cNvSpPr>
                  <a:spLocks noChangeAspect="1"/>
                </p:cNvSpPr>
                <p:nvPr/>
              </p:nvSpPr>
              <p:spPr bwMode="auto">
                <a:xfrm rot="-306130">
                  <a:off x="2016" y="1968"/>
                  <a:ext cx="192" cy="419"/>
                </a:xfrm>
                <a:custGeom>
                  <a:avLst/>
                  <a:gdLst>
                    <a:gd name="T0" fmla="*/ 0 w 480"/>
                    <a:gd name="T1" fmla="*/ 46 h 760"/>
                    <a:gd name="T2" fmla="*/ 0 w 480"/>
                    <a:gd name="T3" fmla="*/ 26 h 760"/>
                    <a:gd name="T4" fmla="*/ 1 w 480"/>
                    <a:gd name="T5" fmla="*/ 0 h 760"/>
                    <a:gd name="T6" fmla="*/ 1 w 480"/>
                    <a:gd name="T7" fmla="*/ 42 h 760"/>
                    <a:gd name="T8" fmla="*/ 1 w 480"/>
                    <a:gd name="T9" fmla="*/ 55 h 760"/>
                    <a:gd name="T10" fmla="*/ 1 w 480"/>
                    <a:gd name="T11" fmla="*/ 34 h 760"/>
                    <a:gd name="T12" fmla="*/ 1 w 480"/>
                    <a:gd name="T13" fmla="*/ 70 h 760"/>
                    <a:gd name="T14" fmla="*/ 2 w 480"/>
                    <a:gd name="T15" fmla="*/ 70 h 760"/>
                    <a:gd name="T16" fmla="*/ 1 w 480"/>
                    <a:gd name="T17" fmla="*/ 88 h 760"/>
                    <a:gd name="T18" fmla="*/ 2 w 480"/>
                    <a:gd name="T19" fmla="*/ 125 h 760"/>
                    <a:gd name="T20" fmla="*/ 1 w 480"/>
                    <a:gd name="T21" fmla="*/ 107 h 760"/>
                    <a:gd name="T22" fmla="*/ 2 w 480"/>
                    <a:gd name="T23" fmla="*/ 198 h 760"/>
                    <a:gd name="T24" fmla="*/ 1 w 480"/>
                    <a:gd name="T25" fmla="*/ 125 h 760"/>
                    <a:gd name="T26" fmla="*/ 0 w 480"/>
                    <a:gd name="T27" fmla="*/ 289 h 760"/>
                    <a:gd name="T28" fmla="*/ 0 w 480"/>
                    <a:gd name="T29" fmla="*/ 125 h 760"/>
                    <a:gd name="T30" fmla="*/ 0 w 480"/>
                    <a:gd name="T31" fmla="*/ 180 h 760"/>
                    <a:gd name="T32" fmla="*/ 0 w 480"/>
                    <a:gd name="T33" fmla="*/ 107 h 7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80"/>
                    <a:gd name="T52" fmla="*/ 0 h 760"/>
                    <a:gd name="T53" fmla="*/ 480 w 480"/>
                    <a:gd name="T54" fmla="*/ 760 h 7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80" h="760">
                      <a:moveTo>
                        <a:pt x="49" y="120"/>
                      </a:moveTo>
                      <a:cubicBezTo>
                        <a:pt x="88" y="83"/>
                        <a:pt x="46" y="127"/>
                        <a:pt x="84" y="69"/>
                      </a:cubicBezTo>
                      <a:cubicBezTo>
                        <a:pt x="100" y="45"/>
                        <a:pt x="135" y="0"/>
                        <a:pt x="135" y="0"/>
                      </a:cubicBezTo>
                      <a:cubicBezTo>
                        <a:pt x="138" y="37"/>
                        <a:pt x="137" y="75"/>
                        <a:pt x="144" y="112"/>
                      </a:cubicBezTo>
                      <a:cubicBezTo>
                        <a:pt x="163" y="210"/>
                        <a:pt x="161" y="106"/>
                        <a:pt x="161" y="146"/>
                      </a:cubicBezTo>
                      <a:lnTo>
                        <a:pt x="240" y="88"/>
                      </a:lnTo>
                      <a:lnTo>
                        <a:pt x="192" y="184"/>
                      </a:lnTo>
                      <a:lnTo>
                        <a:pt x="480" y="184"/>
                      </a:lnTo>
                      <a:lnTo>
                        <a:pt x="240" y="232"/>
                      </a:lnTo>
                      <a:lnTo>
                        <a:pt x="432" y="328"/>
                      </a:lnTo>
                      <a:lnTo>
                        <a:pt x="192" y="280"/>
                      </a:lnTo>
                      <a:lnTo>
                        <a:pt x="384" y="520"/>
                      </a:lnTo>
                      <a:lnTo>
                        <a:pt x="144" y="328"/>
                      </a:lnTo>
                      <a:lnTo>
                        <a:pt x="96" y="760"/>
                      </a:lnTo>
                      <a:lnTo>
                        <a:pt x="96" y="328"/>
                      </a:lnTo>
                      <a:lnTo>
                        <a:pt x="0" y="472"/>
                      </a:lnTo>
                      <a:lnTo>
                        <a:pt x="48" y="280"/>
                      </a:lnTo>
                    </a:path>
                  </a:pathLst>
                </a:cu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533" name="Group 88"/>
              <p:cNvGrpSpPr>
                <a:grpSpLocks/>
              </p:cNvGrpSpPr>
              <p:nvPr/>
            </p:nvGrpSpPr>
            <p:grpSpPr bwMode="auto">
              <a:xfrm>
                <a:off x="4168" y="1272"/>
                <a:ext cx="361" cy="456"/>
                <a:chOff x="432" y="3079"/>
                <a:chExt cx="625" cy="653"/>
              </a:xfrm>
            </p:grpSpPr>
            <p:sp>
              <p:nvSpPr>
                <p:cNvPr id="21534" name="Arc 89"/>
                <p:cNvSpPr>
                  <a:spLocks/>
                </p:cNvSpPr>
                <p:nvPr/>
              </p:nvSpPr>
              <p:spPr bwMode="auto">
                <a:xfrm>
                  <a:off x="432" y="3079"/>
                  <a:ext cx="53" cy="364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35" name="Arc 90"/>
                <p:cNvSpPr>
                  <a:spLocks/>
                </p:cNvSpPr>
                <p:nvPr/>
              </p:nvSpPr>
              <p:spPr bwMode="auto">
                <a:xfrm flipV="1">
                  <a:off x="485" y="3440"/>
                  <a:ext cx="53" cy="292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36" name="Arc 91"/>
                <p:cNvSpPr>
                  <a:spLocks/>
                </p:cNvSpPr>
                <p:nvPr/>
              </p:nvSpPr>
              <p:spPr bwMode="auto">
                <a:xfrm>
                  <a:off x="540" y="3142"/>
                  <a:ext cx="53" cy="307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37" name="Arc 92"/>
                <p:cNvSpPr>
                  <a:spLocks/>
                </p:cNvSpPr>
                <p:nvPr/>
              </p:nvSpPr>
              <p:spPr bwMode="auto">
                <a:xfrm flipV="1">
                  <a:off x="594" y="3435"/>
                  <a:ext cx="49" cy="272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38" name="Arc 93"/>
                <p:cNvSpPr>
                  <a:spLocks/>
                </p:cNvSpPr>
                <p:nvPr/>
              </p:nvSpPr>
              <p:spPr bwMode="auto">
                <a:xfrm>
                  <a:off x="642" y="3207"/>
                  <a:ext cx="49" cy="236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39" name="Arc 94"/>
                <p:cNvSpPr>
                  <a:spLocks/>
                </p:cNvSpPr>
                <p:nvPr/>
              </p:nvSpPr>
              <p:spPr bwMode="auto">
                <a:xfrm flipV="1">
                  <a:off x="691" y="3440"/>
                  <a:ext cx="53" cy="228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0" name="Arc 95"/>
                <p:cNvSpPr>
                  <a:spLocks/>
                </p:cNvSpPr>
                <p:nvPr/>
              </p:nvSpPr>
              <p:spPr bwMode="auto">
                <a:xfrm>
                  <a:off x="742" y="3290"/>
                  <a:ext cx="53" cy="159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1" name="Arc 96"/>
                <p:cNvSpPr>
                  <a:spLocks/>
                </p:cNvSpPr>
                <p:nvPr/>
              </p:nvSpPr>
              <p:spPr bwMode="auto">
                <a:xfrm flipV="1">
                  <a:off x="796" y="3435"/>
                  <a:ext cx="53" cy="196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2" name="Arc 97"/>
                <p:cNvSpPr>
                  <a:spLocks/>
                </p:cNvSpPr>
                <p:nvPr/>
              </p:nvSpPr>
              <p:spPr bwMode="auto">
                <a:xfrm>
                  <a:off x="850" y="3340"/>
                  <a:ext cx="49" cy="96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3" name="Arc 98"/>
                <p:cNvSpPr>
                  <a:spLocks/>
                </p:cNvSpPr>
                <p:nvPr/>
              </p:nvSpPr>
              <p:spPr bwMode="auto">
                <a:xfrm flipV="1">
                  <a:off x="899" y="3433"/>
                  <a:ext cx="53" cy="124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4" name="Arc 99"/>
                <p:cNvSpPr>
                  <a:spLocks/>
                </p:cNvSpPr>
                <p:nvPr/>
              </p:nvSpPr>
              <p:spPr bwMode="auto">
                <a:xfrm>
                  <a:off x="950" y="3375"/>
                  <a:ext cx="53" cy="67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1545" name="Arc 100"/>
                <p:cNvSpPr>
                  <a:spLocks/>
                </p:cNvSpPr>
                <p:nvPr/>
              </p:nvSpPr>
              <p:spPr bwMode="auto">
                <a:xfrm flipV="1">
                  <a:off x="1004" y="3428"/>
                  <a:ext cx="53" cy="80"/>
                </a:xfrm>
                <a:custGeom>
                  <a:avLst/>
                  <a:gdLst>
                    <a:gd name="T0" fmla="*/ 0 w 43197"/>
                    <a:gd name="T1" fmla="*/ 0 h 21600"/>
                    <a:gd name="T2" fmla="*/ 0 w 43197"/>
                    <a:gd name="T3" fmla="*/ 0 h 21600"/>
                    <a:gd name="T4" fmla="*/ 0 w 4319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97"/>
                    <a:gd name="T10" fmla="*/ 0 h 21600"/>
                    <a:gd name="T11" fmla="*/ 43197 w 431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7" h="21600" fill="none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</a:path>
                    <a:path w="43197" h="21600" stroke="0" extrusionOk="0">
                      <a:moveTo>
                        <a:pt x="-1" y="21270"/>
                      </a:moveTo>
                      <a:cubicBezTo>
                        <a:pt x="179" y="9471"/>
                        <a:pt x="9795" y="-1"/>
                        <a:pt x="21597" y="0"/>
                      </a:cubicBezTo>
                      <a:cubicBezTo>
                        <a:pt x="33526" y="0"/>
                        <a:pt x="43197" y="9670"/>
                        <a:pt x="43197" y="21600"/>
                      </a:cubicBezTo>
                      <a:lnTo>
                        <a:pt x="21597" y="21600"/>
                      </a:lnTo>
                      <a:lnTo>
                        <a:pt x="-1" y="21270"/>
                      </a:lnTo>
                      <a:close/>
                    </a:path>
                  </a:pathLst>
                </a:custGeom>
                <a:noFill/>
                <a:ln w="6350" cmpd="sng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21531" name="Line 118"/>
            <p:cNvSpPr>
              <a:spLocks noChangeShapeType="1"/>
            </p:cNvSpPr>
            <p:nvPr/>
          </p:nvSpPr>
          <p:spPr bwMode="auto">
            <a:xfrm flipV="1">
              <a:off x="4416" y="1104"/>
              <a:ext cx="324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69" name="Picture 120" descr="Resultado de imagen para imÃ¡genes de electrostÃ¡t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3573463"/>
            <a:ext cx="622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240"/>
          <p:cNvGrpSpPr>
            <a:grpSpLocks/>
          </p:cNvGrpSpPr>
          <p:nvPr/>
        </p:nvGrpSpPr>
        <p:grpSpPr bwMode="auto">
          <a:xfrm rot="5057065">
            <a:off x="2756694" y="3682207"/>
            <a:ext cx="444500" cy="614362"/>
            <a:chOff x="177" y="807"/>
            <a:chExt cx="466" cy="681"/>
          </a:xfrm>
        </p:grpSpPr>
        <p:sp>
          <p:nvSpPr>
            <p:cNvPr id="21527" name="Arc 237"/>
            <p:cNvSpPr>
              <a:spLocks/>
            </p:cNvSpPr>
            <p:nvPr/>
          </p:nvSpPr>
          <p:spPr bwMode="auto">
            <a:xfrm rot="-2488059">
              <a:off x="240" y="1200"/>
              <a:ext cx="28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8" name="Arc 238"/>
            <p:cNvSpPr>
              <a:spLocks/>
            </p:cNvSpPr>
            <p:nvPr/>
          </p:nvSpPr>
          <p:spPr bwMode="auto">
            <a:xfrm rot="-2488059">
              <a:off x="192" y="1008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mpd="sng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9" name="Arc 239"/>
            <p:cNvSpPr>
              <a:spLocks/>
            </p:cNvSpPr>
            <p:nvPr/>
          </p:nvSpPr>
          <p:spPr bwMode="auto">
            <a:xfrm rot="-2488059">
              <a:off x="177" y="807"/>
              <a:ext cx="466" cy="5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 cmpd="sng">
              <a:solidFill>
                <a:srgbClr val="33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pic>
        <p:nvPicPr>
          <p:cNvPr id="35842" name="Picture 2" descr="Experimento de Hertz, ondas electromagnéticas, radiofrecuencia – Espacio de  Ces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2649538"/>
            <a:ext cx="47117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" name="CuadroTexto 35839"/>
          <p:cNvSpPr txBox="1">
            <a:spLocks noChangeArrowheads="1"/>
          </p:cNvSpPr>
          <p:nvPr/>
        </p:nvSpPr>
        <p:spPr bwMode="auto">
          <a:xfrm>
            <a:off x="1371600" y="2146300"/>
            <a:ext cx="773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Maxwell</a:t>
            </a:r>
          </a:p>
        </p:txBody>
      </p:sp>
      <p:sp>
        <p:nvSpPr>
          <p:cNvPr id="76" name="CuadroTexto 75"/>
          <p:cNvSpPr txBox="1">
            <a:spLocks noChangeArrowheads="1"/>
          </p:cNvSpPr>
          <p:nvPr/>
        </p:nvSpPr>
        <p:spPr bwMode="auto">
          <a:xfrm>
            <a:off x="2243138" y="2146300"/>
            <a:ext cx="77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Faraday</a:t>
            </a:r>
          </a:p>
        </p:txBody>
      </p:sp>
      <p:sp>
        <p:nvSpPr>
          <p:cNvPr id="77" name="CuadroTexto 76"/>
          <p:cNvSpPr txBox="1">
            <a:spLocks noChangeArrowheads="1"/>
          </p:cNvSpPr>
          <p:nvPr/>
        </p:nvSpPr>
        <p:spPr bwMode="auto">
          <a:xfrm>
            <a:off x="3167063" y="2146300"/>
            <a:ext cx="774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Maxwell</a:t>
            </a:r>
          </a:p>
        </p:txBody>
      </p:sp>
      <p:sp>
        <p:nvSpPr>
          <p:cNvPr id="78" name="CuadroTexto 77"/>
          <p:cNvSpPr txBox="1">
            <a:spLocks noChangeArrowheads="1"/>
          </p:cNvSpPr>
          <p:nvPr/>
        </p:nvSpPr>
        <p:spPr bwMode="auto">
          <a:xfrm>
            <a:off x="4017963" y="2133600"/>
            <a:ext cx="77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Faraday</a:t>
            </a:r>
          </a:p>
        </p:txBody>
      </p:sp>
      <p:sp>
        <p:nvSpPr>
          <p:cNvPr id="79" name="CuadroTexto 78"/>
          <p:cNvSpPr txBox="1">
            <a:spLocks noChangeArrowheads="1"/>
          </p:cNvSpPr>
          <p:nvPr/>
        </p:nvSpPr>
        <p:spPr bwMode="auto">
          <a:xfrm>
            <a:off x="4918075" y="2138363"/>
            <a:ext cx="774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Maxwell</a:t>
            </a:r>
          </a:p>
        </p:txBody>
      </p:sp>
      <p:sp>
        <p:nvSpPr>
          <p:cNvPr id="80" name="CuadroTexto 79"/>
          <p:cNvSpPr txBox="1">
            <a:spLocks noChangeArrowheads="1"/>
          </p:cNvSpPr>
          <p:nvPr/>
        </p:nvSpPr>
        <p:spPr bwMode="auto">
          <a:xfrm>
            <a:off x="5853113" y="2138363"/>
            <a:ext cx="7731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Faraday</a:t>
            </a:r>
          </a:p>
        </p:txBody>
      </p:sp>
      <p:sp>
        <p:nvSpPr>
          <p:cNvPr id="82" name="CuadroTexto 81"/>
          <p:cNvSpPr txBox="1">
            <a:spLocks noChangeArrowheads="1"/>
          </p:cNvSpPr>
          <p:nvPr/>
        </p:nvSpPr>
        <p:spPr bwMode="auto">
          <a:xfrm>
            <a:off x="6762750" y="2138363"/>
            <a:ext cx="774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Maxwell</a:t>
            </a:r>
          </a:p>
        </p:txBody>
      </p:sp>
      <p:sp>
        <p:nvSpPr>
          <p:cNvPr id="83" name="CuadroTexto 82"/>
          <p:cNvSpPr txBox="1">
            <a:spLocks noChangeArrowheads="1"/>
          </p:cNvSpPr>
          <p:nvPr/>
        </p:nvSpPr>
        <p:spPr bwMode="auto">
          <a:xfrm>
            <a:off x="7523163" y="2130425"/>
            <a:ext cx="7731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200" b="1"/>
              <a:t>Faraday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26350" y="5702300"/>
            <a:ext cx="28993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smtClean="0"/>
              <a:t>Hertz</a:t>
            </a:r>
            <a:r>
              <a:rPr lang="es-ES" sz="2000" smtClean="0"/>
              <a:t> hace oscilar la carga</a:t>
            </a:r>
          </a:p>
        </p:txBody>
      </p:sp>
      <p:sp>
        <p:nvSpPr>
          <p:cNvPr id="81" name="CuadroTexto 80"/>
          <p:cNvSpPr txBox="1"/>
          <p:nvPr/>
        </p:nvSpPr>
        <p:spPr>
          <a:xfrm>
            <a:off x="87727" y="6181175"/>
            <a:ext cx="4776628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smtClean="0"/>
              <a:t>excitando un resonador inductivo capacitivo</a:t>
            </a: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3963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0.01481 L 0.05417 0.0203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8" presetClass="emph" presetSubtype="0" repeatCount="indefinite" autoRev="1" fill="remove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-10800000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1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1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64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1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1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100"/>
                            </p:stCondLst>
                            <p:childTnLst>
                              <p:par>
                                <p:cTn id="73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1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1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100"/>
                            </p:stCondLst>
                            <p:childTnLst>
                              <p:par>
                                <p:cTn id="82" presetID="8" presetClass="emph" presetSubtype="0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4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12917 L -0.00486 -0.13472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3194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3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adroTexto 1"/>
          <p:cNvSpPr txBox="1">
            <a:spLocks noChangeArrowheads="1"/>
          </p:cNvSpPr>
          <p:nvPr/>
        </p:nvSpPr>
        <p:spPr bwMode="auto">
          <a:xfrm>
            <a:off x="80963" y="-46038"/>
            <a:ext cx="88979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/>
              <a:t>( </a:t>
            </a:r>
            <a:r>
              <a:rPr lang="es-ES" altLang="es-ES" sz="2400" b="1" smtClean="0"/>
              <a:t>1895 </a:t>
            </a:r>
            <a:r>
              <a:rPr lang="es-ES" altLang="es-ES" sz="2400" b="1"/>
              <a:t>) MARCONI patenta un Sistema de Telecomunicación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/>
              <a:t>basado en la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/>
              <a:t>a</a:t>
            </a:r>
            <a:r>
              <a:rPr lang="es-ES" altLang="es-ES" sz="2400" b="1" smtClean="0"/>
              <a:t>daptación </a:t>
            </a:r>
            <a:r>
              <a:rPr lang="es-ES" altLang="es-ES" sz="2400" b="1"/>
              <a:t>de un Telégrafo al Experimento de HERTZ</a:t>
            </a:r>
          </a:p>
        </p:txBody>
      </p:sp>
      <p:pic>
        <p:nvPicPr>
          <p:cNvPr id="23555" name="Picture 9" descr="Resultado de imagen para imÃ¡genes telÃ©gra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766888"/>
            <a:ext cx="70866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3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Resultado de imagen para imagenes marconi exper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9133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1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685800"/>
            <a:ext cx="40481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 descr="Resultado de imagen para imagenes marc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213100"/>
            <a:ext cx="3581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Group 16"/>
          <p:cNvGrpSpPr>
            <a:grpSpLocks/>
          </p:cNvGrpSpPr>
          <p:nvPr/>
        </p:nvGrpSpPr>
        <p:grpSpPr bwMode="auto">
          <a:xfrm>
            <a:off x="5224463" y="228600"/>
            <a:ext cx="1760537" cy="1192213"/>
            <a:chOff x="3291" y="161"/>
            <a:chExt cx="1109" cy="751"/>
          </a:xfrm>
        </p:grpSpPr>
        <p:sp>
          <p:nvSpPr>
            <p:cNvPr id="24616" name="Line 14"/>
            <p:cNvSpPr>
              <a:spLocks noChangeShapeType="1"/>
            </p:cNvSpPr>
            <p:nvPr/>
          </p:nvSpPr>
          <p:spPr bwMode="auto">
            <a:xfrm>
              <a:off x="3600" y="336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7" name="Text Box 15"/>
            <p:cNvSpPr txBox="1">
              <a:spLocks noChangeArrowheads="1"/>
            </p:cNvSpPr>
            <p:nvPr/>
          </p:nvSpPr>
          <p:spPr bwMode="auto">
            <a:xfrm>
              <a:off x="3291" y="161"/>
              <a:ext cx="11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Cohesor de Branly</a:t>
              </a:r>
            </a:p>
          </p:txBody>
        </p:sp>
      </p:grpSp>
      <p:grpSp>
        <p:nvGrpSpPr>
          <p:cNvPr id="24582" name="Group 20"/>
          <p:cNvGrpSpPr>
            <a:grpSpLocks/>
          </p:cNvGrpSpPr>
          <p:nvPr/>
        </p:nvGrpSpPr>
        <p:grpSpPr bwMode="auto">
          <a:xfrm>
            <a:off x="1866900" y="212725"/>
            <a:ext cx="1752600" cy="1844675"/>
            <a:chOff x="1176" y="134"/>
            <a:chExt cx="1104" cy="1162"/>
          </a:xfrm>
        </p:grpSpPr>
        <p:sp>
          <p:nvSpPr>
            <p:cNvPr id="24613" name="Line 17"/>
            <p:cNvSpPr>
              <a:spLocks noChangeShapeType="1"/>
            </p:cNvSpPr>
            <p:nvPr/>
          </p:nvSpPr>
          <p:spPr bwMode="auto">
            <a:xfrm flipV="1">
              <a:off x="1176" y="329"/>
              <a:ext cx="52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4" name="Line 18"/>
            <p:cNvSpPr>
              <a:spLocks noChangeShapeType="1"/>
            </p:cNvSpPr>
            <p:nvPr/>
          </p:nvSpPr>
          <p:spPr bwMode="auto">
            <a:xfrm>
              <a:off x="1696" y="342"/>
              <a:ext cx="58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15" name="Text Box 19"/>
            <p:cNvSpPr txBox="1">
              <a:spLocks noChangeArrowheads="1"/>
            </p:cNvSpPr>
            <p:nvPr/>
          </p:nvSpPr>
          <p:spPr bwMode="auto">
            <a:xfrm>
              <a:off x="1479" y="134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Antena</a:t>
              </a:r>
            </a:p>
          </p:txBody>
        </p:sp>
      </p:grpSp>
      <p:grpSp>
        <p:nvGrpSpPr>
          <p:cNvPr id="24583" name="Group 25"/>
          <p:cNvGrpSpPr>
            <a:grpSpLocks/>
          </p:cNvGrpSpPr>
          <p:nvPr/>
        </p:nvGrpSpPr>
        <p:grpSpPr bwMode="auto">
          <a:xfrm>
            <a:off x="211138" y="4562475"/>
            <a:ext cx="3751262" cy="1735138"/>
            <a:chOff x="133" y="2874"/>
            <a:chExt cx="2363" cy="1093"/>
          </a:xfrm>
        </p:grpSpPr>
        <p:grpSp>
          <p:nvGrpSpPr>
            <p:cNvPr id="24609" name="Group 23"/>
            <p:cNvGrpSpPr>
              <a:grpSpLocks/>
            </p:cNvGrpSpPr>
            <p:nvPr/>
          </p:nvGrpSpPr>
          <p:grpSpPr bwMode="auto">
            <a:xfrm>
              <a:off x="380" y="2874"/>
              <a:ext cx="2116" cy="905"/>
              <a:chOff x="380" y="2874"/>
              <a:chExt cx="2116" cy="905"/>
            </a:xfrm>
          </p:grpSpPr>
          <p:sp>
            <p:nvSpPr>
              <p:cNvPr id="24611" name="Line 21"/>
              <p:cNvSpPr>
                <a:spLocks noChangeShapeType="1"/>
              </p:cNvSpPr>
              <p:nvPr/>
            </p:nvSpPr>
            <p:spPr bwMode="auto">
              <a:xfrm flipH="1" flipV="1">
                <a:off x="1810" y="3411"/>
                <a:ext cx="686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4612" name="Line 22"/>
              <p:cNvSpPr>
                <a:spLocks noChangeShapeType="1"/>
              </p:cNvSpPr>
              <p:nvPr/>
            </p:nvSpPr>
            <p:spPr bwMode="auto">
              <a:xfrm flipV="1">
                <a:off x="380" y="2874"/>
                <a:ext cx="1063" cy="9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4610" name="Text Box 24"/>
            <p:cNvSpPr txBox="1">
              <a:spLocks noChangeArrowheads="1"/>
            </p:cNvSpPr>
            <p:nvPr/>
          </p:nvSpPr>
          <p:spPr bwMode="auto">
            <a:xfrm>
              <a:off x="133" y="3775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Toma a tierra</a:t>
              </a:r>
            </a:p>
          </p:txBody>
        </p:sp>
      </p:grpSp>
      <p:grpSp>
        <p:nvGrpSpPr>
          <p:cNvPr id="24584" name="Group 28"/>
          <p:cNvGrpSpPr>
            <a:grpSpLocks/>
          </p:cNvGrpSpPr>
          <p:nvPr/>
        </p:nvGrpSpPr>
        <p:grpSpPr bwMode="auto">
          <a:xfrm>
            <a:off x="4724400" y="3810000"/>
            <a:ext cx="1789113" cy="2014538"/>
            <a:chOff x="2976" y="2400"/>
            <a:chExt cx="1127" cy="1269"/>
          </a:xfrm>
        </p:grpSpPr>
        <p:sp>
          <p:nvSpPr>
            <p:cNvPr id="24607" name="Line 26"/>
            <p:cNvSpPr>
              <a:spLocks noChangeShapeType="1"/>
            </p:cNvSpPr>
            <p:nvPr/>
          </p:nvSpPr>
          <p:spPr bwMode="auto">
            <a:xfrm flipH="1" flipV="1">
              <a:off x="2976" y="2400"/>
              <a:ext cx="436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8" name="Text Box 27"/>
            <p:cNvSpPr txBox="1">
              <a:spLocks noChangeArrowheads="1"/>
            </p:cNvSpPr>
            <p:nvPr/>
          </p:nvSpPr>
          <p:spPr bwMode="auto">
            <a:xfrm>
              <a:off x="3113" y="3477"/>
              <a:ext cx="9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Llave telegráfica</a:t>
              </a:r>
            </a:p>
          </p:txBody>
        </p:sp>
      </p:grpSp>
      <p:sp>
        <p:nvSpPr>
          <p:cNvPr id="24585" name="Text Box 29"/>
          <p:cNvSpPr txBox="1">
            <a:spLocks noChangeArrowheads="1"/>
          </p:cNvSpPr>
          <p:nvPr/>
        </p:nvSpPr>
        <p:spPr bwMode="auto">
          <a:xfrm>
            <a:off x="3321050" y="1011238"/>
            <a:ext cx="12588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ES" sz="1400" b="1"/>
              <a:t>Experimento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s-ES" altLang="es-ES" sz="1400" b="1"/>
              <a:t>de Hertz</a:t>
            </a:r>
          </a:p>
        </p:txBody>
      </p:sp>
      <p:pic>
        <p:nvPicPr>
          <p:cNvPr id="24586" name="Picture 30" descr="Resultado de imagen para imÃ¡genes llaves telegrÃ¡f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5799138"/>
            <a:ext cx="14097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31"/>
          <p:cNvSpPr txBox="1">
            <a:spLocks noChangeArrowheads="1"/>
          </p:cNvSpPr>
          <p:nvPr/>
        </p:nvSpPr>
        <p:spPr bwMode="auto">
          <a:xfrm>
            <a:off x="8039100" y="3214688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/>
              <a:t>Receptor</a:t>
            </a:r>
          </a:p>
        </p:txBody>
      </p:sp>
      <p:grpSp>
        <p:nvGrpSpPr>
          <p:cNvPr id="24588" name="Group 34"/>
          <p:cNvGrpSpPr>
            <a:grpSpLocks/>
          </p:cNvGrpSpPr>
          <p:nvPr/>
        </p:nvGrpSpPr>
        <p:grpSpPr bwMode="auto">
          <a:xfrm>
            <a:off x="7556500" y="214313"/>
            <a:ext cx="933450" cy="484187"/>
            <a:chOff x="4760" y="135"/>
            <a:chExt cx="588" cy="305"/>
          </a:xfrm>
        </p:grpSpPr>
        <p:sp>
          <p:nvSpPr>
            <p:cNvPr id="24605" name="Line 32"/>
            <p:cNvSpPr>
              <a:spLocks noChangeShapeType="1"/>
            </p:cNvSpPr>
            <p:nvPr/>
          </p:nvSpPr>
          <p:spPr bwMode="auto">
            <a:xfrm flipH="1">
              <a:off x="4760" y="29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6" name="Text Box 33"/>
            <p:cNvSpPr txBox="1">
              <a:spLocks noChangeArrowheads="1"/>
            </p:cNvSpPr>
            <p:nvPr/>
          </p:nvSpPr>
          <p:spPr bwMode="auto">
            <a:xfrm>
              <a:off x="4854" y="135"/>
              <a:ext cx="4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Antena</a:t>
              </a:r>
            </a:p>
          </p:txBody>
        </p:sp>
      </p:grpSp>
      <p:grpSp>
        <p:nvGrpSpPr>
          <p:cNvPr id="24589" name="Group 37"/>
          <p:cNvGrpSpPr>
            <a:grpSpLocks/>
          </p:cNvGrpSpPr>
          <p:nvPr/>
        </p:nvGrpSpPr>
        <p:grpSpPr bwMode="auto">
          <a:xfrm>
            <a:off x="7467600" y="2311400"/>
            <a:ext cx="1447800" cy="519113"/>
            <a:chOff x="4704" y="1456"/>
            <a:chExt cx="912" cy="327"/>
          </a:xfrm>
        </p:grpSpPr>
        <p:sp>
          <p:nvSpPr>
            <p:cNvPr id="24603" name="Line 35"/>
            <p:cNvSpPr>
              <a:spLocks noChangeShapeType="1"/>
            </p:cNvSpPr>
            <p:nvPr/>
          </p:nvSpPr>
          <p:spPr bwMode="auto">
            <a:xfrm flipH="1" flipV="1">
              <a:off x="4704" y="1456"/>
              <a:ext cx="112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4604" name="Text Box 36"/>
            <p:cNvSpPr txBox="1">
              <a:spLocks noChangeArrowheads="1"/>
            </p:cNvSpPr>
            <p:nvPr/>
          </p:nvSpPr>
          <p:spPr bwMode="auto">
            <a:xfrm>
              <a:off x="4798" y="1591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400" b="1"/>
                <a:t>Toma a tierra</a:t>
              </a:r>
            </a:p>
          </p:txBody>
        </p:sp>
      </p:grpSp>
      <p:sp>
        <p:nvSpPr>
          <p:cNvPr id="24590" name="Line 38"/>
          <p:cNvSpPr>
            <a:spLocks noChangeShapeType="1"/>
          </p:cNvSpPr>
          <p:nvPr/>
        </p:nvSpPr>
        <p:spPr bwMode="auto">
          <a:xfrm flipV="1">
            <a:off x="6794500" y="1739900"/>
            <a:ext cx="4191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1" name="Text Box 39"/>
          <p:cNvSpPr txBox="1">
            <a:spLocks noChangeArrowheads="1"/>
          </p:cNvSpPr>
          <p:nvPr/>
        </p:nvSpPr>
        <p:spPr bwMode="auto">
          <a:xfrm>
            <a:off x="6061075" y="2360613"/>
            <a:ext cx="1247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b="1"/>
              <a:t>Circuitos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b="1"/>
              <a:t>resonadores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400" b="1"/>
              <a:t>L - C</a:t>
            </a:r>
          </a:p>
        </p:txBody>
      </p:sp>
      <p:sp>
        <p:nvSpPr>
          <p:cNvPr id="24592" name="Line 40"/>
          <p:cNvSpPr>
            <a:spLocks noChangeShapeType="1"/>
          </p:cNvSpPr>
          <p:nvPr/>
        </p:nvSpPr>
        <p:spPr bwMode="auto">
          <a:xfrm>
            <a:off x="67056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3" name="Line 41"/>
          <p:cNvSpPr>
            <a:spLocks noChangeShapeType="1"/>
          </p:cNvSpPr>
          <p:nvPr/>
        </p:nvSpPr>
        <p:spPr bwMode="auto">
          <a:xfrm>
            <a:off x="6858000" y="31242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4" name="Line 42"/>
          <p:cNvSpPr>
            <a:spLocks noChangeShapeType="1"/>
          </p:cNvSpPr>
          <p:nvPr/>
        </p:nvSpPr>
        <p:spPr bwMode="auto">
          <a:xfrm>
            <a:off x="7010400" y="30480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 flipH="1" flipV="1">
            <a:off x="3848100" y="4249738"/>
            <a:ext cx="114300" cy="1541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596" name="Text Box 27"/>
          <p:cNvSpPr txBox="1">
            <a:spLocks noChangeArrowheads="1"/>
          </p:cNvSpPr>
          <p:nvPr/>
        </p:nvSpPr>
        <p:spPr bwMode="auto">
          <a:xfrm>
            <a:off x="3657600" y="5791200"/>
            <a:ext cx="792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400" b="1"/>
              <a:t>Batería</a:t>
            </a:r>
          </a:p>
        </p:txBody>
      </p:sp>
      <p:sp>
        <p:nvSpPr>
          <p:cNvPr id="24597" name="Line 26"/>
          <p:cNvSpPr>
            <a:spLocks noChangeShapeType="1"/>
          </p:cNvSpPr>
          <p:nvPr/>
        </p:nvSpPr>
        <p:spPr bwMode="auto">
          <a:xfrm flipH="1" flipV="1">
            <a:off x="2819400" y="3962400"/>
            <a:ext cx="2597150" cy="154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3" name="2 Conector recto"/>
          <p:cNvCxnSpPr/>
          <p:nvPr/>
        </p:nvCxnSpPr>
        <p:spPr>
          <a:xfrm>
            <a:off x="2209800" y="3352800"/>
            <a:ext cx="1295400" cy="76200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5 CuadroTexto"/>
          <p:cNvSpPr txBox="1">
            <a:spLocks noChangeArrowheads="1"/>
          </p:cNvSpPr>
          <p:nvPr/>
        </p:nvSpPr>
        <p:spPr bwMode="auto">
          <a:xfrm>
            <a:off x="1828800" y="2895600"/>
            <a:ext cx="63341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000" b="1"/>
              <a:t>bobina</a:t>
            </a:r>
          </a:p>
        </p:txBody>
      </p:sp>
      <p:sp>
        <p:nvSpPr>
          <p:cNvPr id="24600" name="6 CuadroTexto"/>
          <p:cNvSpPr txBox="1">
            <a:spLocks noChangeArrowheads="1"/>
          </p:cNvSpPr>
          <p:nvPr/>
        </p:nvSpPr>
        <p:spPr bwMode="auto">
          <a:xfrm>
            <a:off x="76200" y="76200"/>
            <a:ext cx="81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200" b="1"/>
              <a:t>esferas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200" b="1"/>
              <a:t>de carga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609600" y="533400"/>
            <a:ext cx="304800" cy="25908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603250" y="531813"/>
            <a:ext cx="2994025" cy="21907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Resultado de imagen para marconi elettra yach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63715"/>
            <a:ext cx="8910990" cy="581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1 CuadroTexto"/>
          <p:cNvSpPr txBox="1">
            <a:spLocks noChangeArrowheads="1"/>
          </p:cNvSpPr>
          <p:nvPr/>
        </p:nvSpPr>
        <p:spPr bwMode="auto">
          <a:xfrm>
            <a:off x="1035720" y="53625"/>
            <a:ext cx="69131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3600" b="1"/>
              <a:t>Yate </a:t>
            </a:r>
            <a:r>
              <a:rPr lang="es-ES" altLang="es-ES" sz="3600" b="1" smtClean="0"/>
              <a:t>de </a:t>
            </a:r>
            <a:r>
              <a:rPr lang="es-ES" altLang="es-ES" sz="3600" b="1"/>
              <a:t>Marconi </a:t>
            </a:r>
            <a:r>
              <a:rPr lang="es-ES" altLang="es-ES" sz="3600" b="1" smtClean="0"/>
              <a:t>  “ </a:t>
            </a:r>
            <a:r>
              <a:rPr lang="es-ES" altLang="es-ES" sz="3600" b="1"/>
              <a:t>ELETTRA ”</a:t>
            </a:r>
          </a:p>
        </p:txBody>
      </p:sp>
    </p:spTree>
    <p:extLst>
      <p:ext uri="{BB962C8B-B14F-4D97-AF65-F5344CB8AC3E}">
        <p14:creationId xmlns:p14="http://schemas.microsoft.com/office/powerpoint/2010/main" val="6450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Resultado de imagen para marconi elettra yacht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1" y="1492469"/>
            <a:ext cx="8476593" cy="510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01570" y="143635"/>
            <a:ext cx="8189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smtClean="0"/>
              <a:t>“Primer QSO de la historia ”</a:t>
            </a:r>
            <a:endParaRPr lang="es-ES" sz="5400" b="1"/>
          </a:p>
        </p:txBody>
      </p:sp>
    </p:spTree>
    <p:extLst>
      <p:ext uri="{BB962C8B-B14F-4D97-AF65-F5344CB8AC3E}">
        <p14:creationId xmlns:p14="http://schemas.microsoft.com/office/powerpoint/2010/main" val="41972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47900" y="40383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800">
              <a:latin typeface="Times New Roman" panose="02020603050405020304" pitchFamily="18" charset="0"/>
            </a:endParaRPr>
          </a:p>
          <a:p>
            <a:endParaRPr lang="es-ES" sz="2400">
              <a:latin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80170" y="1289707"/>
            <a:ext cx="2039489" cy="3758355"/>
            <a:chOff x="180170" y="1289707"/>
            <a:chExt cx="2039489" cy="375835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170" y="1936083"/>
              <a:ext cx="2039489" cy="3111979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666179" y="1289707"/>
              <a:ext cx="1067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smtClean="0"/>
                <a:t>FARADAY</a:t>
              </a:r>
            </a:p>
            <a:p>
              <a:pPr algn="ctr"/>
              <a:r>
                <a:rPr lang="es-ES" b="1" smtClean="0"/>
                <a:t>1838</a:t>
              </a:r>
              <a:endParaRPr lang="es-ES" b="1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382634" y="1273941"/>
            <a:ext cx="2039488" cy="3774121"/>
            <a:chOff x="2382634" y="1273941"/>
            <a:chExt cx="2039488" cy="377412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2634" y="1936084"/>
              <a:ext cx="2039488" cy="3111978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875210" y="1273941"/>
              <a:ext cx="1170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smtClean="0"/>
                <a:t>MAXWELL</a:t>
              </a:r>
            </a:p>
            <a:p>
              <a:pPr algn="ctr"/>
              <a:r>
                <a:rPr lang="es-ES" b="1" smtClean="0"/>
                <a:t>1864</a:t>
              </a:r>
              <a:endParaRPr lang="es-ES" b="1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4585097" y="1258175"/>
            <a:ext cx="2071827" cy="3789887"/>
            <a:chOff x="4585097" y="1258175"/>
            <a:chExt cx="2071827" cy="378988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5097" y="1961197"/>
              <a:ext cx="2071827" cy="3086865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5255156" y="1258175"/>
              <a:ext cx="7947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smtClean="0"/>
                <a:t>HERTZ</a:t>
              </a:r>
            </a:p>
            <a:p>
              <a:pPr algn="ctr"/>
              <a:r>
                <a:rPr lang="es-ES" b="1" smtClean="0"/>
                <a:t>1887</a:t>
              </a:r>
              <a:endParaRPr lang="es-ES" b="1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783013" y="1290738"/>
            <a:ext cx="2228809" cy="3757324"/>
            <a:chOff x="6783013" y="1290738"/>
            <a:chExt cx="2228809" cy="3757324"/>
          </a:xfrm>
        </p:grpSpPr>
        <p:pic>
          <p:nvPicPr>
            <p:cNvPr id="9" name="Picture 13" descr="marconi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013" y="1961197"/>
              <a:ext cx="2228809" cy="308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7325850" y="1290738"/>
              <a:ext cx="1143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smtClean="0"/>
                <a:t>MARCONI</a:t>
              </a:r>
            </a:p>
            <a:p>
              <a:pPr algn="ctr"/>
              <a:r>
                <a:rPr lang="es-ES" b="1" smtClean="0"/>
                <a:t>1895</a:t>
              </a:r>
              <a:endParaRPr lang="es-ES" b="1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1454486" y="39429"/>
            <a:ext cx="5960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800" b="1"/>
              <a:t>Nacimiento de la radio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8227" y="5202621"/>
            <a:ext cx="2112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Descubre una ley </a:t>
            </a:r>
          </a:p>
          <a:p>
            <a:pPr algn="ctr"/>
            <a:r>
              <a:rPr lang="es-ES" smtClean="0"/>
              <a:t> que relaciona</a:t>
            </a:r>
            <a:endParaRPr lang="es-ES" smtClean="0"/>
          </a:p>
          <a:p>
            <a:pPr algn="ctr"/>
            <a:r>
              <a:rPr lang="es-ES"/>
              <a:t>e</a:t>
            </a:r>
            <a:r>
              <a:rPr lang="es-ES" smtClean="0"/>
              <a:t>l campo eléctrico </a:t>
            </a:r>
            <a:r>
              <a:rPr lang="es-ES" smtClean="0"/>
              <a:t>y</a:t>
            </a:r>
            <a:r>
              <a:rPr lang="es-ES" smtClean="0"/>
              <a:t> </a:t>
            </a:r>
          </a:p>
          <a:p>
            <a:pPr algn="ctr"/>
            <a:r>
              <a:rPr lang="es-ES" smtClean="0"/>
              <a:t>el </a:t>
            </a:r>
            <a:r>
              <a:rPr lang="es-ES" smtClean="0"/>
              <a:t>campo magnético</a:t>
            </a:r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01766" y="5092262"/>
            <a:ext cx="19977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Inspirándose  en la </a:t>
            </a:r>
          </a:p>
          <a:p>
            <a:pPr algn="ctr"/>
            <a:r>
              <a:rPr lang="es-ES" smtClean="0"/>
              <a:t>ley de </a:t>
            </a:r>
            <a:r>
              <a:rPr lang="es-ES" b="1" smtClean="0"/>
              <a:t>Faraday</a:t>
            </a:r>
          </a:p>
          <a:p>
            <a:pPr algn="ctr"/>
            <a:r>
              <a:rPr lang="es-ES"/>
              <a:t>c</a:t>
            </a:r>
            <a:r>
              <a:rPr lang="es-ES" smtClean="0"/>
              <a:t>ompleta el e.m. y </a:t>
            </a:r>
          </a:p>
          <a:p>
            <a:pPr algn="ctr"/>
            <a:r>
              <a:rPr lang="es-ES" smtClean="0"/>
              <a:t>descubre </a:t>
            </a:r>
          </a:p>
          <a:p>
            <a:pPr algn="ctr"/>
            <a:r>
              <a:rPr lang="es-ES" smtClean="0"/>
              <a:t>teóricamente las</a:t>
            </a:r>
          </a:p>
          <a:p>
            <a:pPr algn="ctr"/>
            <a:r>
              <a:rPr lang="es-ES"/>
              <a:t>o</a:t>
            </a:r>
            <a:r>
              <a:rPr lang="es-ES" smtClean="0"/>
              <a:t>ndas e.m.</a:t>
            </a:r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481990" y="5139190"/>
            <a:ext cx="2214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Corrobora </a:t>
            </a:r>
          </a:p>
          <a:p>
            <a:pPr algn="ctr"/>
            <a:r>
              <a:rPr lang="es-ES" smtClean="0"/>
              <a:t>experimentalmente</a:t>
            </a:r>
          </a:p>
          <a:p>
            <a:pPr algn="ctr"/>
            <a:r>
              <a:rPr lang="es-ES"/>
              <a:t>l</a:t>
            </a:r>
            <a:r>
              <a:rPr lang="es-ES" smtClean="0"/>
              <a:t>a teoría de </a:t>
            </a:r>
            <a:r>
              <a:rPr lang="es-ES" b="1" smtClean="0"/>
              <a:t>Maxwell</a:t>
            </a:r>
            <a:r>
              <a:rPr lang="es-ES" smtClean="0"/>
              <a:t>.</a:t>
            </a:r>
          </a:p>
          <a:p>
            <a:pPr algn="ctr"/>
            <a:r>
              <a:rPr lang="es-ES"/>
              <a:t>P</a:t>
            </a:r>
            <a:r>
              <a:rPr lang="es-ES" smtClean="0"/>
              <a:t>rimer oscilador para</a:t>
            </a:r>
          </a:p>
          <a:p>
            <a:pPr algn="ctr"/>
            <a:r>
              <a:rPr lang="es-ES" smtClean="0"/>
              <a:t>gererar ondas e.m.</a:t>
            </a:r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6822250" y="5139190"/>
            <a:ext cx="2204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mtClean="0"/>
              <a:t>Adapta un telégrafo</a:t>
            </a:r>
          </a:p>
          <a:p>
            <a:pPr algn="ctr"/>
            <a:r>
              <a:rPr lang="es-ES"/>
              <a:t>a</a:t>
            </a:r>
            <a:r>
              <a:rPr lang="es-ES" smtClean="0"/>
              <a:t>l experimento de </a:t>
            </a:r>
          </a:p>
          <a:p>
            <a:pPr algn="ctr"/>
            <a:r>
              <a:rPr lang="es-ES" b="1" smtClean="0"/>
              <a:t>Hertz</a:t>
            </a:r>
            <a:r>
              <a:rPr lang="es-ES" smtClean="0"/>
              <a:t> y mejora su </a:t>
            </a:r>
          </a:p>
          <a:p>
            <a:pPr algn="ctr"/>
            <a:r>
              <a:rPr lang="es-ES"/>
              <a:t>a</a:t>
            </a:r>
            <a:r>
              <a:rPr lang="es-ES" smtClean="0"/>
              <a:t>lcance y sensibilidad</a:t>
            </a:r>
          </a:p>
          <a:p>
            <a:pPr algn="ctr"/>
            <a:r>
              <a:rPr lang="es-ES" smtClean="0"/>
              <a:t> ideando la antena.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é es una onda electromagnética? - Curioso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36600"/>
            <a:ext cx="86487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6057900" y="876300"/>
            <a:ext cx="420688" cy="519113"/>
            <a:chOff x="1257300" y="2794000"/>
            <a:chExt cx="420688" cy="519113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1257300" y="2794000"/>
              <a:ext cx="42068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1323975" y="2828925"/>
              <a:ext cx="3048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152140" y="4975860"/>
            <a:ext cx="420688" cy="519113"/>
            <a:chOff x="2630" y="1482"/>
            <a:chExt cx="265" cy="327"/>
          </a:xfrm>
        </p:grpSpPr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2630" y="148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2800" b="1">
                  <a:solidFill>
                    <a:srgbClr val="0033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2672" y="1504"/>
              <a:ext cx="192" cy="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2222500" y="38100"/>
            <a:ext cx="442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ONDA  </a:t>
            </a:r>
            <a:r>
              <a:rPr lang="es-ES" sz="2800" b="1" smtClean="0">
                <a:solidFill>
                  <a:srgbClr val="FF0000"/>
                </a:solidFill>
              </a:rPr>
              <a:t>ELECTRO</a:t>
            </a:r>
            <a:r>
              <a:rPr lang="es-ES" sz="2800" b="1" smtClean="0">
                <a:solidFill>
                  <a:srgbClr val="0033CC"/>
                </a:solidFill>
              </a:rPr>
              <a:t>MAGNÉTICA</a:t>
            </a:r>
            <a:endParaRPr lang="es-ES" sz="28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1982210" y="266102"/>
            <a:ext cx="1522413" cy="587375"/>
            <a:chOff x="1030122" y="2375289"/>
            <a:chExt cx="1522579" cy="586861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030122" y="2375289"/>
              <a:ext cx="1042988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Campo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Eléctrico</a:t>
              </a:r>
            </a:p>
          </p:txBody>
        </p:sp>
        <p:grpSp>
          <p:nvGrpSpPr>
            <p:cNvPr id="9" name="Grupo 12"/>
            <p:cNvGrpSpPr>
              <a:grpSpLocks/>
            </p:cNvGrpSpPr>
            <p:nvPr/>
          </p:nvGrpSpPr>
          <p:grpSpPr bwMode="auto">
            <a:xfrm>
              <a:off x="2132013" y="2443037"/>
              <a:ext cx="420688" cy="519113"/>
              <a:chOff x="1241425" y="2767682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41425" y="2767682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15244" y="279400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5890011" y="266102"/>
            <a:ext cx="1627187" cy="581025"/>
            <a:chOff x="4608" y="1725"/>
            <a:chExt cx="1025" cy="366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884" y="1725"/>
              <a:ext cx="74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Campo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Magnético</a:t>
              </a:r>
            </a:p>
          </p:txBody>
        </p:sp>
        <p:grpSp>
          <p:nvGrpSpPr>
            <p:cNvPr id="16" name="Group 19"/>
            <p:cNvGrpSpPr>
              <a:grpSpLocks/>
            </p:cNvGrpSpPr>
            <p:nvPr/>
          </p:nvGrpSpPr>
          <p:grpSpPr bwMode="auto">
            <a:xfrm>
              <a:off x="4608" y="1760"/>
              <a:ext cx="265" cy="327"/>
              <a:chOff x="2630" y="1482"/>
              <a:chExt cx="265" cy="327"/>
            </a:xfrm>
          </p:grpSpPr>
          <p:sp>
            <p:nvSpPr>
              <p:cNvPr id="17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555625" y="3263900"/>
            <a:ext cx="3754438" cy="2557463"/>
            <a:chOff x="149225" y="3657600"/>
            <a:chExt cx="3754437" cy="2557879"/>
          </a:xfrm>
        </p:grpSpPr>
        <p:pic>
          <p:nvPicPr>
            <p:cNvPr id="21" name="Picture 6" descr="Electricidad estátic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" y="3657600"/>
              <a:ext cx="3754437" cy="211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uadroTexto 23"/>
            <p:cNvSpPr txBox="1">
              <a:spLocks noChangeArrowheads="1"/>
            </p:cNvSpPr>
            <p:nvPr/>
          </p:nvSpPr>
          <p:spPr bwMode="auto">
            <a:xfrm>
              <a:off x="1185863" y="5876925"/>
              <a:ext cx="17588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Fuerza Eléctrica</a:t>
              </a:r>
            </a:p>
          </p:txBody>
        </p:sp>
      </p:grpSp>
      <p:grpSp>
        <p:nvGrpSpPr>
          <p:cNvPr id="23" name="Grupo 22"/>
          <p:cNvGrpSpPr>
            <a:grpSpLocks/>
          </p:cNvGrpSpPr>
          <p:nvPr/>
        </p:nvGrpSpPr>
        <p:grpSpPr bwMode="auto">
          <a:xfrm>
            <a:off x="4800600" y="3263900"/>
            <a:ext cx="4122738" cy="2517775"/>
            <a:chOff x="4607478" y="3295649"/>
            <a:chExt cx="4122185" cy="2517607"/>
          </a:xfrm>
        </p:grpSpPr>
        <p:pic>
          <p:nvPicPr>
            <p:cNvPr id="24" name="Picture 8" descr="EL MAGNETISMO ¿CÓMO FUNCIONA? - Joya Lif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478" y="3295649"/>
              <a:ext cx="4122185" cy="2222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CuadroTexto 25"/>
            <p:cNvSpPr txBox="1">
              <a:spLocks noChangeArrowheads="1"/>
            </p:cNvSpPr>
            <p:nvPr/>
          </p:nvSpPr>
          <p:spPr bwMode="auto">
            <a:xfrm>
              <a:off x="5691188" y="5474702"/>
              <a:ext cx="19062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Fuerza Magnética</a:t>
              </a:r>
            </a:p>
          </p:txBody>
        </p:sp>
      </p:grp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1598396" y="1305799"/>
            <a:ext cx="1906227" cy="1887475"/>
            <a:chOff x="-126" y="-263"/>
            <a:chExt cx="1800" cy="1739"/>
          </a:xfrm>
        </p:grpSpPr>
        <p:pic>
          <p:nvPicPr>
            <p:cNvPr id="27" name="Picture 46" descr="Resultado de imagen para imÃ¡genes de electrostÃ¡ti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" y="126"/>
              <a:ext cx="1800" cy="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-82" y="-263"/>
              <a:ext cx="117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Cargas eléctricas</a:t>
              </a:r>
            </a:p>
          </p:txBody>
        </p:sp>
      </p:grpSp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6050756" y="1323429"/>
            <a:ext cx="1828800" cy="1786045"/>
            <a:chOff x="4937938" y="2387813"/>
            <a:chExt cx="1828800" cy="1786245"/>
          </a:xfrm>
        </p:grpSpPr>
        <p:pic>
          <p:nvPicPr>
            <p:cNvPr id="30" name="Picture 3" descr="Imagen relacionad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938" y="2799283"/>
              <a:ext cx="1828800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CuadroTexto 1"/>
            <p:cNvSpPr txBox="1">
              <a:spLocks noChangeArrowheads="1"/>
            </p:cNvSpPr>
            <p:nvPr/>
          </p:nvSpPr>
          <p:spPr bwMode="auto">
            <a:xfrm>
              <a:off x="5303355" y="2387813"/>
              <a:ext cx="89159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" altLang="es-ES" sz="1600" b="1"/>
                <a:t>imanes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07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6" name="Triángulo isósceles 5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7" name="Grupo 6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8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13" name="Conector recto 12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uadroTexto 16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8" name="Triángulo isósceles 17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3" name="CuadroTexto 22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sp>
        <p:nvSpPr>
          <p:cNvPr id="28" name="Rectángulo 27"/>
          <p:cNvSpPr/>
          <p:nvPr/>
        </p:nvSpPr>
        <p:spPr>
          <a:xfrm>
            <a:off x="439194" y="3046368"/>
            <a:ext cx="3028538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9" name="Triángulo isósceles 28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31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2" name="CuadroTexto 31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9" name="Rectángulo 38"/>
          <p:cNvSpPr/>
          <p:nvPr/>
        </p:nvSpPr>
        <p:spPr>
          <a:xfrm>
            <a:off x="3029994" y="4113168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46" name="Grupo 45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10" name="CuadroTexto 9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14" name="Conector recto de flecha 13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adroTexto 40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47" name="Grupo 46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42" name="Conector recto de flecha 41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Texto 42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4" name="Cerrar llave 43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3112586" y="3276272"/>
            <a:ext cx="3719636" cy="461665"/>
            <a:chOff x="3289049" y="3805661"/>
            <a:chExt cx="3719636" cy="461665"/>
          </a:xfrm>
        </p:grpSpPr>
        <p:cxnSp>
          <p:nvCxnSpPr>
            <p:cNvPr id="50" name="Conector recto de flecha 49"/>
            <p:cNvCxnSpPr/>
            <p:nvPr/>
          </p:nvCxnSpPr>
          <p:spPr>
            <a:xfrm flipH="1">
              <a:off x="3289049" y="4058653"/>
              <a:ext cx="15556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/>
            <p:cNvSpPr txBox="1"/>
            <p:nvPr/>
          </p:nvSpPr>
          <p:spPr>
            <a:xfrm>
              <a:off x="4977103" y="38056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86" y="2836520"/>
            <a:ext cx="784106" cy="1196437"/>
          </a:xfrm>
          <a:prstGeom prst="rect">
            <a:avLst/>
          </a:prstGeom>
        </p:spPr>
      </p:pic>
      <p:grpSp>
        <p:nvGrpSpPr>
          <p:cNvPr id="57" name="Grupo 56"/>
          <p:cNvGrpSpPr/>
          <p:nvPr/>
        </p:nvGrpSpPr>
        <p:grpSpPr>
          <a:xfrm>
            <a:off x="3457282" y="4867467"/>
            <a:ext cx="1621791" cy="1424099"/>
            <a:chOff x="3633745" y="5396856"/>
            <a:chExt cx="1621791" cy="1424099"/>
          </a:xfrm>
        </p:grpSpPr>
        <p:cxnSp>
          <p:nvCxnSpPr>
            <p:cNvPr id="55" name="Conector recto de flecha 54"/>
            <p:cNvCxnSpPr/>
            <p:nvPr/>
          </p:nvCxnSpPr>
          <p:spPr>
            <a:xfrm flipV="1">
              <a:off x="4450911" y="5396856"/>
              <a:ext cx="0" cy="6189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CuadroTexto 55"/>
            <p:cNvSpPr txBox="1"/>
            <p:nvPr/>
          </p:nvSpPr>
          <p:spPr>
            <a:xfrm>
              <a:off x="3633745" y="5989958"/>
              <a:ext cx="1621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smtClean="0"/>
                <a:t>Corriente </a:t>
              </a:r>
            </a:p>
            <a:p>
              <a:pPr algn="ctr"/>
              <a:r>
                <a:rPr lang="es-ES" sz="2400" smtClean="0"/>
                <a:t>de Maxwell</a:t>
              </a:r>
              <a:endParaRPr lang="es-ES" sz="2400"/>
            </a:p>
          </p:txBody>
        </p:sp>
      </p:grpSp>
      <p:pic>
        <p:nvPicPr>
          <p:cNvPr id="58" name="Imagen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61" y="5246443"/>
            <a:ext cx="983407" cy="15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pic>
        <p:nvPicPr>
          <p:cNvPr id="1028" name="Picture 4" descr="https://upload.wikimedia.org/wikipedia/commons/thumb/0/07/CoulombsLaw.svg/280px-CoulombsLaw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680" y="2044826"/>
            <a:ext cx="2465386" cy="197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42" y="2439041"/>
            <a:ext cx="1236664" cy="1057775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335" y="2383863"/>
            <a:ext cx="1314902" cy="116812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10" y="3891031"/>
            <a:ext cx="1880629" cy="116058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5335" y="3725768"/>
            <a:ext cx="1396492" cy="127238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652" y="5408729"/>
            <a:ext cx="2430188" cy="12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39194" y="3046368"/>
            <a:ext cx="3028538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3029994" y="4113168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112586" y="3276272"/>
            <a:ext cx="3719636" cy="461665"/>
            <a:chOff x="3289049" y="3805661"/>
            <a:chExt cx="37196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>
              <a:off x="3289049" y="4058653"/>
              <a:ext cx="15556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4977103" y="38056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86" y="2836520"/>
            <a:ext cx="784106" cy="1196437"/>
          </a:xfrm>
          <a:prstGeom prst="rect">
            <a:avLst/>
          </a:prstGeom>
        </p:spPr>
      </p:pic>
      <p:grpSp>
        <p:nvGrpSpPr>
          <p:cNvPr id="48" name="Grupo 47"/>
          <p:cNvGrpSpPr/>
          <p:nvPr/>
        </p:nvGrpSpPr>
        <p:grpSpPr>
          <a:xfrm>
            <a:off x="3457282" y="4867467"/>
            <a:ext cx="1621791" cy="1424099"/>
            <a:chOff x="3633745" y="5396856"/>
            <a:chExt cx="1621791" cy="1424099"/>
          </a:xfrm>
        </p:grpSpPr>
        <p:cxnSp>
          <p:nvCxnSpPr>
            <p:cNvPr id="49" name="Conector recto de flecha 48"/>
            <p:cNvCxnSpPr/>
            <p:nvPr/>
          </p:nvCxnSpPr>
          <p:spPr>
            <a:xfrm flipV="1">
              <a:off x="4450911" y="5396856"/>
              <a:ext cx="0" cy="6189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3633745" y="5989958"/>
              <a:ext cx="1621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smtClean="0"/>
                <a:t>Corriente </a:t>
              </a:r>
            </a:p>
            <a:p>
              <a:pPr algn="ctr"/>
              <a:r>
                <a:rPr lang="es-ES" sz="2400" smtClean="0"/>
                <a:t>de Maxwell</a:t>
              </a:r>
              <a:endParaRPr lang="es-ES" sz="2400"/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61" y="5246443"/>
            <a:ext cx="983407" cy="15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38" name="Grupo 37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pic>
        <p:nvPicPr>
          <p:cNvPr id="54" name="Imagen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88" y="3017399"/>
            <a:ext cx="3479621" cy="2804569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160245" y="4031758"/>
            <a:ext cx="384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No existen cargas magnéticas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6291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05577" y="1108731"/>
            <a:ext cx="1770430" cy="936095"/>
            <a:chOff x="1038084" y="171409"/>
            <a:chExt cx="1770430" cy="936095"/>
          </a:xfrm>
        </p:grpSpPr>
        <p:sp>
          <p:nvSpPr>
            <p:cNvPr id="3" name="Triángulo isósceles 2"/>
            <p:cNvSpPr/>
            <p:nvPr/>
          </p:nvSpPr>
          <p:spPr>
            <a:xfrm flipV="1">
              <a:off x="1038084" y="585771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>
              <a:grpSpLocks/>
            </p:cNvGrpSpPr>
            <p:nvPr/>
          </p:nvGrpSpPr>
          <p:grpSpPr bwMode="auto">
            <a:xfrm>
              <a:off x="1404257" y="458898"/>
              <a:ext cx="420688" cy="519113"/>
              <a:chOff x="1257300" y="2794000"/>
              <a:chExt cx="420688" cy="519113"/>
            </a:xfrm>
          </p:grpSpPr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57300" y="2794000"/>
                <a:ext cx="420688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Line 13"/>
              <p:cNvSpPr>
                <a:spLocks noChangeShapeType="1"/>
              </p:cNvSpPr>
              <p:nvPr/>
            </p:nvSpPr>
            <p:spPr bwMode="auto">
              <a:xfrm>
                <a:off x="1323975" y="2828925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" name="CuadroTexto 4"/>
            <p:cNvSpPr txBox="1"/>
            <p:nvPr/>
          </p:nvSpPr>
          <p:spPr>
            <a:xfrm>
              <a:off x="1775732" y="45479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2209799" y="738172"/>
              <a:ext cx="59871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adroTexto 6"/>
            <p:cNvSpPr txBox="1"/>
            <p:nvPr/>
          </p:nvSpPr>
          <p:spPr>
            <a:xfrm>
              <a:off x="2334984" y="171409"/>
              <a:ext cx="348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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984" y="738172"/>
                  <a:ext cx="345607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0526" r="-7018" b="-1311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/>
            <p:cNvSpPr txBox="1"/>
            <p:nvPr/>
          </p:nvSpPr>
          <p:spPr>
            <a:xfrm>
              <a:off x="1232108" y="454790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62391" y="2312809"/>
            <a:ext cx="1505240" cy="541342"/>
            <a:chOff x="1070741" y="1597789"/>
            <a:chExt cx="1505240" cy="541342"/>
          </a:xfrm>
        </p:grpSpPr>
        <p:sp>
          <p:nvSpPr>
            <p:cNvPr id="13" name="Triángulo isósceles 12"/>
            <p:cNvSpPr/>
            <p:nvPr/>
          </p:nvSpPr>
          <p:spPr>
            <a:xfrm flipV="1">
              <a:off x="1070741" y="172877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264765" y="1597789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</a:t>
              </a:r>
              <a:endParaRPr lang="es-ES" sz="280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63040" y="1606731"/>
              <a:ext cx="420688" cy="519113"/>
              <a:chOff x="2630" y="1482"/>
              <a:chExt cx="265" cy="327"/>
            </a:xfrm>
          </p:grpSpPr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1862620" y="1597789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11779" y="16159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</a:t>
              </a:r>
              <a:endParaRPr lang="es-ES" sz="280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39194" y="3046368"/>
            <a:ext cx="3028538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Grupo 20"/>
          <p:cNvGrpSpPr/>
          <p:nvPr/>
        </p:nvGrpSpPr>
        <p:grpSpPr>
          <a:xfrm>
            <a:off x="697207" y="4318216"/>
            <a:ext cx="2154004" cy="545029"/>
            <a:chOff x="665123" y="3564236"/>
            <a:chExt cx="2154004" cy="545029"/>
          </a:xfrm>
        </p:grpSpPr>
        <p:sp>
          <p:nvSpPr>
            <p:cNvPr id="22" name="Triángulo isósceles 21"/>
            <p:cNvSpPr/>
            <p:nvPr/>
          </p:nvSpPr>
          <p:spPr>
            <a:xfrm flipV="1">
              <a:off x="665123" y="3686360"/>
              <a:ext cx="268202" cy="28508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912584" y="356423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>
                  <a:sym typeface="Symbol" panose="05050102010706020507" pitchFamily="18" charset="2"/>
                </a:rPr>
                <a:t></a:t>
              </a:r>
              <a:endParaRPr lang="es-ES" sz="2800"/>
            </a:p>
          </p:txBody>
        </p:sp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1225555" y="3585389"/>
              <a:ext cx="420688" cy="519113"/>
              <a:chOff x="2630" y="1482"/>
              <a:chExt cx="265" cy="327"/>
            </a:xfrm>
          </p:grpSpPr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" name="CuadroTexto 24"/>
            <p:cNvSpPr txBox="1"/>
            <p:nvPr/>
          </p:nvSpPr>
          <p:spPr>
            <a:xfrm>
              <a:off x="1625135" y="3576447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smtClean="0"/>
                <a:t>=</a:t>
              </a:r>
              <a:endParaRPr lang="es-E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ES" sz="240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473" y="3571612"/>
                  <a:ext cx="564514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9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2447652" y="3585389"/>
              <a:ext cx="371475" cy="523876"/>
              <a:chOff x="2630" y="1482"/>
              <a:chExt cx="234" cy="330"/>
            </a:xfrm>
          </p:grpSpPr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2630" y="1482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ES" altLang="es-ES" sz="2800" b="1" smtClean="0">
                    <a:latin typeface="Times New Roman" panose="02020603050405020304" pitchFamily="18" charset="0"/>
                  </a:rPr>
                  <a:t>J</a:t>
                </a:r>
                <a:endParaRPr lang="es-ES" altLang="es-ES" sz="28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2672" y="1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" name="Rectángulo 31"/>
          <p:cNvSpPr/>
          <p:nvPr/>
        </p:nvSpPr>
        <p:spPr>
          <a:xfrm>
            <a:off x="3029994" y="4113168"/>
            <a:ext cx="2424322" cy="90351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/>
          <p:cNvSpPr txBox="1"/>
          <p:nvPr/>
        </p:nvSpPr>
        <p:spPr>
          <a:xfrm>
            <a:off x="2260813" y="144379"/>
            <a:ext cx="4348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smtClean="0"/>
              <a:t>Antes de Faraday y Maxwell</a:t>
            </a:r>
            <a:endParaRPr lang="es-ES" sz="2800" b="1"/>
          </a:p>
        </p:txBody>
      </p:sp>
      <p:grpSp>
        <p:nvGrpSpPr>
          <p:cNvPr id="34" name="Grupo 33"/>
          <p:cNvGrpSpPr/>
          <p:nvPr/>
        </p:nvGrpSpPr>
        <p:grpSpPr>
          <a:xfrm>
            <a:off x="2773800" y="1407366"/>
            <a:ext cx="2362365" cy="461665"/>
            <a:chOff x="2950263" y="1936755"/>
            <a:chExt cx="2362365" cy="461665"/>
          </a:xfrm>
        </p:grpSpPr>
        <p:sp>
          <p:nvSpPr>
            <p:cNvPr id="35" name="CuadroTexto 34"/>
            <p:cNvSpPr txBox="1"/>
            <p:nvPr/>
          </p:nvSpPr>
          <p:spPr>
            <a:xfrm>
              <a:off x="3509249" y="1936755"/>
              <a:ext cx="1803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</a:t>
              </a:r>
              <a:endParaRPr lang="es-ES" sz="2400"/>
            </a:p>
          </p:txBody>
        </p:sp>
        <p:cxnSp>
          <p:nvCxnSpPr>
            <p:cNvPr id="36" name="Conector recto de flecha 35"/>
            <p:cNvCxnSpPr/>
            <p:nvPr/>
          </p:nvCxnSpPr>
          <p:spPr>
            <a:xfrm flipH="1">
              <a:off x="2950263" y="2204883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uadroTexto 36"/>
          <p:cNvSpPr txBox="1"/>
          <p:nvPr/>
        </p:nvSpPr>
        <p:spPr>
          <a:xfrm>
            <a:off x="5156763" y="1403247"/>
            <a:ext cx="251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/>
              <a:t>( Ley de Coulomb )</a:t>
            </a:r>
            <a:endParaRPr lang="es-ES" sz="2400"/>
          </a:p>
        </p:txBody>
      </p:sp>
      <p:grpSp>
        <p:nvGrpSpPr>
          <p:cNvPr id="38" name="Grupo 37"/>
          <p:cNvGrpSpPr/>
          <p:nvPr/>
        </p:nvGrpSpPr>
        <p:grpSpPr>
          <a:xfrm>
            <a:off x="2698811" y="2312809"/>
            <a:ext cx="5569761" cy="461665"/>
            <a:chOff x="2875274" y="2842198"/>
            <a:chExt cx="5569761" cy="461665"/>
          </a:xfrm>
        </p:grpSpPr>
        <p:cxnSp>
          <p:nvCxnSpPr>
            <p:cNvPr id="39" name="Conector recto de flecha 38"/>
            <p:cNvCxnSpPr/>
            <p:nvPr/>
          </p:nvCxnSpPr>
          <p:spPr>
            <a:xfrm flipH="1">
              <a:off x="2875274" y="3102902"/>
              <a:ext cx="4742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3426289" y="2842198"/>
              <a:ext cx="5018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Gauss para el campo magnético</a:t>
              </a:r>
              <a:endParaRPr lang="es-ES" sz="240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580536" y="4888572"/>
            <a:ext cx="2270675" cy="979293"/>
            <a:chOff x="756999" y="5417961"/>
            <a:chExt cx="2270675" cy="979293"/>
          </a:xfrm>
        </p:grpSpPr>
        <p:sp>
          <p:nvSpPr>
            <p:cNvPr id="42" name="Cerrar llave 41"/>
            <p:cNvSpPr/>
            <p:nvPr/>
          </p:nvSpPr>
          <p:spPr>
            <a:xfrm rot="5400000">
              <a:off x="1696012" y="4478948"/>
              <a:ext cx="392649" cy="22706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CuadroTexto 42"/>
            <p:cNvSpPr txBox="1"/>
            <p:nvPr/>
          </p:nvSpPr>
          <p:spPr>
            <a:xfrm>
              <a:off x="934073" y="5935589"/>
              <a:ext cx="2055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Ampere</a:t>
              </a:r>
              <a:endParaRPr lang="es-ES" sz="2400"/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112586" y="3276272"/>
            <a:ext cx="3719636" cy="461665"/>
            <a:chOff x="3289049" y="3805661"/>
            <a:chExt cx="3719636" cy="461665"/>
          </a:xfrm>
        </p:grpSpPr>
        <p:cxnSp>
          <p:nvCxnSpPr>
            <p:cNvPr id="45" name="Conector recto de flecha 44"/>
            <p:cNvCxnSpPr/>
            <p:nvPr/>
          </p:nvCxnSpPr>
          <p:spPr>
            <a:xfrm flipH="1">
              <a:off x="3289049" y="4058653"/>
              <a:ext cx="155566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4977103" y="3805661"/>
              <a:ext cx="2031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smtClean="0"/>
                <a:t>Ley de Faraday</a:t>
              </a:r>
              <a:endParaRPr lang="es-ES" sz="2400"/>
            </a:p>
          </p:txBody>
        </p:sp>
      </p:grp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86" y="2836520"/>
            <a:ext cx="784106" cy="1196437"/>
          </a:xfrm>
          <a:prstGeom prst="rect">
            <a:avLst/>
          </a:prstGeom>
        </p:spPr>
      </p:pic>
      <p:grpSp>
        <p:nvGrpSpPr>
          <p:cNvPr id="48" name="Grupo 47"/>
          <p:cNvGrpSpPr/>
          <p:nvPr/>
        </p:nvGrpSpPr>
        <p:grpSpPr>
          <a:xfrm>
            <a:off x="3457282" y="4867467"/>
            <a:ext cx="1621791" cy="1424099"/>
            <a:chOff x="3633745" y="5396856"/>
            <a:chExt cx="1621791" cy="1424099"/>
          </a:xfrm>
        </p:grpSpPr>
        <p:cxnSp>
          <p:nvCxnSpPr>
            <p:cNvPr id="49" name="Conector recto de flecha 48"/>
            <p:cNvCxnSpPr/>
            <p:nvPr/>
          </p:nvCxnSpPr>
          <p:spPr>
            <a:xfrm flipV="1">
              <a:off x="4450911" y="5396856"/>
              <a:ext cx="0" cy="6189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uadroTexto 49"/>
            <p:cNvSpPr txBox="1"/>
            <p:nvPr/>
          </p:nvSpPr>
          <p:spPr>
            <a:xfrm>
              <a:off x="3633745" y="5989958"/>
              <a:ext cx="1621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smtClean="0"/>
                <a:t>Corriente </a:t>
              </a:r>
            </a:p>
            <a:p>
              <a:pPr algn="ctr"/>
              <a:r>
                <a:rPr lang="es-ES" sz="2400" smtClean="0"/>
                <a:t>de Maxwell</a:t>
              </a:r>
              <a:endParaRPr lang="es-ES" sz="2400"/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8061" y="5246443"/>
            <a:ext cx="983407" cy="150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6467</TotalTime>
  <Words>1071</Words>
  <Application>Microsoft Office PowerPoint</Application>
  <PresentationFormat>Presentación en pantalla (4:3)</PresentationFormat>
  <Paragraphs>472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lsempere</dc:creator>
  <cp:lastModifiedBy>lsempere</cp:lastModifiedBy>
  <cp:revision>360</cp:revision>
  <dcterms:created xsi:type="dcterms:W3CDTF">2022-04-09T13:55:01Z</dcterms:created>
  <dcterms:modified xsi:type="dcterms:W3CDTF">2022-11-05T20:33:56Z</dcterms:modified>
</cp:coreProperties>
</file>